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8" r:id="rId6"/>
    <p:sldId id="266" r:id="rId7"/>
    <p:sldId id="261" r:id="rId8"/>
    <p:sldId id="264" r:id="rId9"/>
    <p:sldId id="265" r:id="rId10"/>
    <p:sldId id="267" r:id="rId11"/>
    <p:sldId id="262" r:id="rId12"/>
    <p:sldId id="268" r:id="rId13"/>
    <p:sldId id="269" r:id="rId14"/>
    <p:sldId id="257"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24E49E-812F-D7D1-AE94-9FC8F6FC507C}" name="Jenny Cunningham" initials="JC" userId="S::jenny.cunningham@rcm.org.uk::aed997f5-699a-44c5-8ee2-944ee3e2478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73589"/>
    <a:srgbClr val="371488"/>
    <a:srgbClr val="EF6B43"/>
    <a:srgbClr val="DE239D"/>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D7024E-594F-4AE1-9B44-104225D546FE}" type="doc">
      <dgm:prSet loTypeId="urn:microsoft.com/office/officeart/2005/8/layout/chart3" loCatId="cycle" qsTypeId="urn:microsoft.com/office/officeart/2005/8/quickstyle/simple1" qsCatId="simple" csTypeId="urn:microsoft.com/office/officeart/2005/8/colors/accent2_2" csCatId="accent2" phldr="1"/>
      <dgm:spPr/>
    </dgm:pt>
    <dgm:pt modelId="{CFD02515-0CD5-416C-BB44-A11CD1E78EA7}">
      <dgm:prSet phldrT="[Text]"/>
      <dgm:spPr>
        <a:solidFill>
          <a:srgbClr val="A73589"/>
        </a:solidFill>
      </dgm:spPr>
      <dgm:t>
        <a:bodyPr/>
        <a:lstStyle/>
        <a:p>
          <a:r>
            <a:rPr lang="en-US" dirty="0">
              <a:latin typeface="Arial" panose="020B0604020202020204" pitchFamily="34" charset="0"/>
              <a:cs typeface="Arial" panose="020B0604020202020204" pitchFamily="34" charset="0"/>
            </a:rPr>
            <a:t>Collaborating with others</a:t>
          </a:r>
          <a:endParaRPr lang="en-GB" dirty="0">
            <a:latin typeface="Arial" panose="020B0604020202020204" pitchFamily="34" charset="0"/>
            <a:cs typeface="Arial" panose="020B0604020202020204" pitchFamily="34" charset="0"/>
          </a:endParaRPr>
        </a:p>
      </dgm:t>
    </dgm:pt>
    <dgm:pt modelId="{FE9168D1-8464-445D-BACA-3B347BE01E6F}" type="parTrans" cxnId="{9B40EA45-9B1C-45FD-98D9-E8328DED074E}">
      <dgm:prSet/>
      <dgm:spPr/>
      <dgm:t>
        <a:bodyPr/>
        <a:lstStyle/>
        <a:p>
          <a:endParaRPr lang="en-GB"/>
        </a:p>
      </dgm:t>
    </dgm:pt>
    <dgm:pt modelId="{92C32A09-853E-4436-B3C1-899817272FC0}" type="sibTrans" cxnId="{9B40EA45-9B1C-45FD-98D9-E8328DED074E}">
      <dgm:prSet/>
      <dgm:spPr/>
      <dgm:t>
        <a:bodyPr/>
        <a:lstStyle/>
        <a:p>
          <a:endParaRPr lang="en-GB"/>
        </a:p>
      </dgm:t>
    </dgm:pt>
    <dgm:pt modelId="{BE4CE290-93BE-4AA9-8D6D-90138CDFF6B2}">
      <dgm:prSet phldrT="[Text]"/>
      <dgm:spPr>
        <a:solidFill>
          <a:srgbClr val="A73589"/>
        </a:solidFill>
      </dgm:spPr>
      <dgm:t>
        <a:bodyPr/>
        <a:lstStyle/>
        <a:p>
          <a:r>
            <a:rPr lang="en-US" dirty="0">
              <a:latin typeface="Arial" panose="020B0604020202020204" pitchFamily="34" charset="0"/>
              <a:cs typeface="Arial" panose="020B0604020202020204" pitchFamily="34" charset="0"/>
            </a:rPr>
            <a:t>Influencing</a:t>
          </a:r>
          <a:endParaRPr lang="en-GB" dirty="0">
            <a:latin typeface="Arial" panose="020B0604020202020204" pitchFamily="34" charset="0"/>
            <a:cs typeface="Arial" panose="020B0604020202020204" pitchFamily="34" charset="0"/>
          </a:endParaRPr>
        </a:p>
      </dgm:t>
    </dgm:pt>
    <dgm:pt modelId="{5143322F-E94A-4202-8029-20E43EDEF3BB}" type="parTrans" cxnId="{31C27863-FB90-4EBA-A2F8-157E42E3993C}">
      <dgm:prSet/>
      <dgm:spPr/>
      <dgm:t>
        <a:bodyPr/>
        <a:lstStyle/>
        <a:p>
          <a:endParaRPr lang="en-GB"/>
        </a:p>
      </dgm:t>
    </dgm:pt>
    <dgm:pt modelId="{95B32E4D-4B9C-4465-9FB7-7C28BF679291}" type="sibTrans" cxnId="{31C27863-FB90-4EBA-A2F8-157E42E3993C}">
      <dgm:prSet/>
      <dgm:spPr/>
      <dgm:t>
        <a:bodyPr/>
        <a:lstStyle/>
        <a:p>
          <a:endParaRPr lang="en-GB"/>
        </a:p>
      </dgm:t>
    </dgm:pt>
    <dgm:pt modelId="{F201952F-F3D1-48A1-8158-F551CECC1A69}">
      <dgm:prSet phldrT="[Text]"/>
      <dgm:spPr>
        <a:solidFill>
          <a:srgbClr val="A73589"/>
        </a:solidFill>
      </dgm:spPr>
      <dgm:t>
        <a:bodyPr/>
        <a:lstStyle/>
        <a:p>
          <a:r>
            <a:rPr lang="en-US" dirty="0">
              <a:latin typeface="Arial" panose="020B0604020202020204" pitchFamily="34" charset="0"/>
              <a:cs typeface="Arial" panose="020B0604020202020204" pitchFamily="34" charset="0"/>
            </a:rPr>
            <a:t>Building capacity</a:t>
          </a:r>
          <a:endParaRPr lang="en-GB" dirty="0">
            <a:latin typeface="Arial" panose="020B0604020202020204" pitchFamily="34" charset="0"/>
            <a:cs typeface="Arial" panose="020B0604020202020204" pitchFamily="34" charset="0"/>
          </a:endParaRPr>
        </a:p>
      </dgm:t>
    </dgm:pt>
    <dgm:pt modelId="{3531BBA4-2928-41A9-92E5-6EAACE7C7CB2}" type="parTrans" cxnId="{CD8336D7-EB91-40A2-942E-26434901BE88}">
      <dgm:prSet/>
      <dgm:spPr/>
      <dgm:t>
        <a:bodyPr/>
        <a:lstStyle/>
        <a:p>
          <a:endParaRPr lang="en-GB"/>
        </a:p>
      </dgm:t>
    </dgm:pt>
    <dgm:pt modelId="{EC8FED66-FA40-4C51-9DF0-0145618F5913}" type="sibTrans" cxnId="{CD8336D7-EB91-40A2-942E-26434901BE88}">
      <dgm:prSet/>
      <dgm:spPr/>
      <dgm:t>
        <a:bodyPr/>
        <a:lstStyle/>
        <a:p>
          <a:endParaRPr lang="en-GB"/>
        </a:p>
      </dgm:t>
    </dgm:pt>
    <dgm:pt modelId="{62A1E9EF-4D47-4795-A68B-EBC17AFA83F1}" type="pres">
      <dgm:prSet presAssocID="{1BD7024E-594F-4AE1-9B44-104225D546FE}" presName="compositeShape" presStyleCnt="0">
        <dgm:presLayoutVars>
          <dgm:chMax val="7"/>
          <dgm:dir/>
          <dgm:resizeHandles val="exact"/>
        </dgm:presLayoutVars>
      </dgm:prSet>
      <dgm:spPr/>
    </dgm:pt>
    <dgm:pt modelId="{E8BE813B-8F07-4D65-9E05-F606669256F4}" type="pres">
      <dgm:prSet presAssocID="{1BD7024E-594F-4AE1-9B44-104225D546FE}" presName="wedge1" presStyleLbl="node1" presStyleIdx="0" presStyleCnt="3" custLinFactNeighborX="-5275" custLinFactNeighborY="2954"/>
      <dgm:spPr/>
    </dgm:pt>
    <dgm:pt modelId="{5AFB7D0D-933A-43D1-9FFD-8A22F89ED1B3}" type="pres">
      <dgm:prSet presAssocID="{1BD7024E-594F-4AE1-9B44-104225D546FE}" presName="wedge1Tx" presStyleLbl="node1" presStyleIdx="0" presStyleCnt="3">
        <dgm:presLayoutVars>
          <dgm:chMax val="0"/>
          <dgm:chPref val="0"/>
          <dgm:bulletEnabled val="1"/>
        </dgm:presLayoutVars>
      </dgm:prSet>
      <dgm:spPr/>
    </dgm:pt>
    <dgm:pt modelId="{A6E1E0E9-D550-41AB-8263-B889B7E355EE}" type="pres">
      <dgm:prSet presAssocID="{1BD7024E-594F-4AE1-9B44-104225D546FE}" presName="wedge2" presStyleLbl="node1" presStyleIdx="1" presStyleCnt="3" custLinFactNeighborX="39" custLinFactNeighborY="615"/>
      <dgm:spPr/>
    </dgm:pt>
    <dgm:pt modelId="{D2C6ABE8-8EB2-450E-AF77-751C957B379D}" type="pres">
      <dgm:prSet presAssocID="{1BD7024E-594F-4AE1-9B44-104225D546FE}" presName="wedge2Tx" presStyleLbl="node1" presStyleIdx="1" presStyleCnt="3">
        <dgm:presLayoutVars>
          <dgm:chMax val="0"/>
          <dgm:chPref val="0"/>
          <dgm:bulletEnabled val="1"/>
        </dgm:presLayoutVars>
      </dgm:prSet>
      <dgm:spPr/>
    </dgm:pt>
    <dgm:pt modelId="{A3A0F151-B098-4538-8388-67B5946BFE3C}" type="pres">
      <dgm:prSet presAssocID="{1BD7024E-594F-4AE1-9B44-104225D546FE}" presName="wedge3" presStyleLbl="node1" presStyleIdx="2" presStyleCnt="3"/>
      <dgm:spPr/>
    </dgm:pt>
    <dgm:pt modelId="{F260DD53-7123-4FC1-953C-1FD40E34B2AB}" type="pres">
      <dgm:prSet presAssocID="{1BD7024E-594F-4AE1-9B44-104225D546FE}" presName="wedge3Tx" presStyleLbl="node1" presStyleIdx="2" presStyleCnt="3">
        <dgm:presLayoutVars>
          <dgm:chMax val="0"/>
          <dgm:chPref val="0"/>
          <dgm:bulletEnabled val="1"/>
        </dgm:presLayoutVars>
      </dgm:prSet>
      <dgm:spPr/>
    </dgm:pt>
  </dgm:ptLst>
  <dgm:cxnLst>
    <dgm:cxn modelId="{A60BC207-D91B-4CE7-AA50-C82A448034C5}" type="presOf" srcId="{BE4CE290-93BE-4AA9-8D6D-90138CDFF6B2}" destId="{D2C6ABE8-8EB2-450E-AF77-751C957B379D}" srcOrd="1" destOrd="0" presId="urn:microsoft.com/office/officeart/2005/8/layout/chart3"/>
    <dgm:cxn modelId="{DCA0DD19-FD9B-468C-B7AF-7A54B3E46D8C}" type="presOf" srcId="{CFD02515-0CD5-416C-BB44-A11CD1E78EA7}" destId="{5AFB7D0D-933A-43D1-9FFD-8A22F89ED1B3}" srcOrd="1" destOrd="0" presId="urn:microsoft.com/office/officeart/2005/8/layout/chart3"/>
    <dgm:cxn modelId="{A92A5E35-94AB-4411-9F3E-12F13CDEE986}" type="presOf" srcId="{CFD02515-0CD5-416C-BB44-A11CD1E78EA7}" destId="{E8BE813B-8F07-4D65-9E05-F606669256F4}" srcOrd="0" destOrd="0" presId="urn:microsoft.com/office/officeart/2005/8/layout/chart3"/>
    <dgm:cxn modelId="{4AF2525F-A480-4881-A9D3-B445650531B8}" type="presOf" srcId="{F201952F-F3D1-48A1-8158-F551CECC1A69}" destId="{F260DD53-7123-4FC1-953C-1FD40E34B2AB}" srcOrd="1" destOrd="0" presId="urn:microsoft.com/office/officeart/2005/8/layout/chart3"/>
    <dgm:cxn modelId="{31C27863-FB90-4EBA-A2F8-157E42E3993C}" srcId="{1BD7024E-594F-4AE1-9B44-104225D546FE}" destId="{BE4CE290-93BE-4AA9-8D6D-90138CDFF6B2}" srcOrd="1" destOrd="0" parTransId="{5143322F-E94A-4202-8029-20E43EDEF3BB}" sibTransId="{95B32E4D-4B9C-4465-9FB7-7C28BF679291}"/>
    <dgm:cxn modelId="{7576F763-CBC2-47E9-BEA2-D12CF31B0C89}" type="presOf" srcId="{1BD7024E-594F-4AE1-9B44-104225D546FE}" destId="{62A1E9EF-4D47-4795-A68B-EBC17AFA83F1}" srcOrd="0" destOrd="0" presId="urn:microsoft.com/office/officeart/2005/8/layout/chart3"/>
    <dgm:cxn modelId="{9B40EA45-9B1C-45FD-98D9-E8328DED074E}" srcId="{1BD7024E-594F-4AE1-9B44-104225D546FE}" destId="{CFD02515-0CD5-416C-BB44-A11CD1E78EA7}" srcOrd="0" destOrd="0" parTransId="{FE9168D1-8464-445D-BACA-3B347BE01E6F}" sibTransId="{92C32A09-853E-4436-B3C1-899817272FC0}"/>
    <dgm:cxn modelId="{64D5769A-3096-4A7C-B4AC-3A430ECADB5A}" type="presOf" srcId="{F201952F-F3D1-48A1-8158-F551CECC1A69}" destId="{A3A0F151-B098-4538-8388-67B5946BFE3C}" srcOrd="0" destOrd="0" presId="urn:microsoft.com/office/officeart/2005/8/layout/chart3"/>
    <dgm:cxn modelId="{3B8089C3-F802-49AB-961A-655AB950317C}" type="presOf" srcId="{BE4CE290-93BE-4AA9-8D6D-90138CDFF6B2}" destId="{A6E1E0E9-D550-41AB-8263-B889B7E355EE}" srcOrd="0" destOrd="0" presId="urn:microsoft.com/office/officeart/2005/8/layout/chart3"/>
    <dgm:cxn modelId="{CD8336D7-EB91-40A2-942E-26434901BE88}" srcId="{1BD7024E-594F-4AE1-9B44-104225D546FE}" destId="{F201952F-F3D1-48A1-8158-F551CECC1A69}" srcOrd="2" destOrd="0" parTransId="{3531BBA4-2928-41A9-92E5-6EAACE7C7CB2}" sibTransId="{EC8FED66-FA40-4C51-9DF0-0145618F5913}"/>
    <dgm:cxn modelId="{80629FB6-2105-4F4F-96E7-0BD3CA154D5E}" type="presParOf" srcId="{62A1E9EF-4D47-4795-A68B-EBC17AFA83F1}" destId="{E8BE813B-8F07-4D65-9E05-F606669256F4}" srcOrd="0" destOrd="0" presId="urn:microsoft.com/office/officeart/2005/8/layout/chart3"/>
    <dgm:cxn modelId="{1930F5DA-D241-4143-BA04-FAC4AF154EA8}" type="presParOf" srcId="{62A1E9EF-4D47-4795-A68B-EBC17AFA83F1}" destId="{5AFB7D0D-933A-43D1-9FFD-8A22F89ED1B3}" srcOrd="1" destOrd="0" presId="urn:microsoft.com/office/officeart/2005/8/layout/chart3"/>
    <dgm:cxn modelId="{AE1A94A8-0E5F-44D1-8E79-B9798AA752B5}" type="presParOf" srcId="{62A1E9EF-4D47-4795-A68B-EBC17AFA83F1}" destId="{A6E1E0E9-D550-41AB-8263-B889B7E355EE}" srcOrd="2" destOrd="0" presId="urn:microsoft.com/office/officeart/2005/8/layout/chart3"/>
    <dgm:cxn modelId="{43692BF0-075D-428D-9A93-EB87C7833F76}" type="presParOf" srcId="{62A1E9EF-4D47-4795-A68B-EBC17AFA83F1}" destId="{D2C6ABE8-8EB2-450E-AF77-751C957B379D}" srcOrd="3" destOrd="0" presId="urn:microsoft.com/office/officeart/2005/8/layout/chart3"/>
    <dgm:cxn modelId="{22E234A0-85B8-45C5-A9A5-923EC4DC0E4D}" type="presParOf" srcId="{62A1E9EF-4D47-4795-A68B-EBC17AFA83F1}" destId="{A3A0F151-B098-4538-8388-67B5946BFE3C}" srcOrd="4" destOrd="0" presId="urn:microsoft.com/office/officeart/2005/8/layout/chart3"/>
    <dgm:cxn modelId="{DE55E3EA-D664-42F9-AB59-67452C88BB92}" type="presParOf" srcId="{62A1E9EF-4D47-4795-A68B-EBC17AFA83F1}" destId="{F260DD53-7123-4FC1-953C-1FD40E34B2AB}"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E813B-8F07-4D65-9E05-F606669256F4}">
      <dsp:nvSpPr>
        <dsp:cNvPr id="0" name=""/>
        <dsp:cNvSpPr/>
      </dsp:nvSpPr>
      <dsp:spPr>
        <a:xfrm>
          <a:off x="716173" y="369277"/>
          <a:ext cx="3360211" cy="3360211"/>
        </a:xfrm>
        <a:prstGeom prst="pie">
          <a:avLst>
            <a:gd name="adj1" fmla="val 16200000"/>
            <a:gd name="adj2" fmla="val 1800000"/>
          </a:avLst>
        </a:prstGeom>
        <a:solidFill>
          <a:srgbClr val="A735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Collaborating with others</a:t>
          </a:r>
          <a:endParaRPr lang="en-GB" sz="1400" kern="1200" dirty="0">
            <a:latin typeface="Arial" panose="020B0604020202020204" pitchFamily="34" charset="0"/>
            <a:cs typeface="Arial" panose="020B0604020202020204" pitchFamily="34" charset="0"/>
          </a:endParaRPr>
        </a:p>
      </dsp:txBody>
      <dsp:txXfrm>
        <a:off x="2543088" y="989316"/>
        <a:ext cx="1140071" cy="1120070"/>
      </dsp:txXfrm>
    </dsp:sp>
    <dsp:sp modelId="{A6E1E0E9-D550-41AB-8263-B889B7E355EE}">
      <dsp:nvSpPr>
        <dsp:cNvPr id="0" name=""/>
        <dsp:cNvSpPr/>
      </dsp:nvSpPr>
      <dsp:spPr>
        <a:xfrm>
          <a:off x="721524" y="390688"/>
          <a:ext cx="3360211" cy="3360211"/>
        </a:xfrm>
        <a:prstGeom prst="pie">
          <a:avLst>
            <a:gd name="adj1" fmla="val 1800000"/>
            <a:gd name="adj2" fmla="val 9000000"/>
          </a:avLst>
        </a:prstGeom>
        <a:solidFill>
          <a:srgbClr val="A735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Influencing</a:t>
          </a:r>
          <a:endParaRPr lang="en-GB" sz="1400" kern="1200" dirty="0">
            <a:latin typeface="Arial" panose="020B0604020202020204" pitchFamily="34" charset="0"/>
            <a:cs typeface="Arial" panose="020B0604020202020204" pitchFamily="34" charset="0"/>
          </a:endParaRPr>
        </a:p>
      </dsp:txBody>
      <dsp:txXfrm>
        <a:off x="1641582" y="2510822"/>
        <a:ext cx="1520095" cy="1040065"/>
      </dsp:txXfrm>
    </dsp:sp>
    <dsp:sp modelId="{A3A0F151-B098-4538-8388-67B5946BFE3C}">
      <dsp:nvSpPr>
        <dsp:cNvPr id="0" name=""/>
        <dsp:cNvSpPr/>
      </dsp:nvSpPr>
      <dsp:spPr>
        <a:xfrm>
          <a:off x="720213" y="370023"/>
          <a:ext cx="3360211" cy="3360211"/>
        </a:xfrm>
        <a:prstGeom prst="pie">
          <a:avLst>
            <a:gd name="adj1" fmla="val 9000000"/>
            <a:gd name="adj2" fmla="val 16200000"/>
          </a:avLst>
        </a:prstGeom>
        <a:solidFill>
          <a:srgbClr val="A735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Building capacity</a:t>
          </a:r>
          <a:endParaRPr lang="en-GB" sz="1400" kern="1200" dirty="0">
            <a:latin typeface="Arial" panose="020B0604020202020204" pitchFamily="34" charset="0"/>
            <a:cs typeface="Arial" panose="020B0604020202020204" pitchFamily="34" charset="0"/>
          </a:endParaRPr>
        </a:p>
      </dsp:txBody>
      <dsp:txXfrm>
        <a:off x="1080236" y="1030064"/>
        <a:ext cx="1140071" cy="112007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7C16A-B2F8-4B2C-A89D-F0E7CC867F9F}" type="datetimeFigureOut">
              <a:t>6/14/2023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2E06E-A744-4C36-AACD-06A3B986DF8C}" type="slidenum">
              <a:t>‹#›</a:t>
            </a:fld>
            <a:endParaRPr lang="en-GB" dirty="0"/>
          </a:p>
        </p:txBody>
      </p:sp>
    </p:spTree>
    <p:extLst>
      <p:ext uri="{BB962C8B-B14F-4D97-AF65-F5344CB8AC3E}">
        <p14:creationId xmlns:p14="http://schemas.microsoft.com/office/powerpoint/2010/main" val="61926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a:t>
            </a:r>
          </a:p>
          <a:p>
            <a:pPr marL="285750" indent="-285750">
              <a:buFont typeface="Arial,Sans-Serif"/>
              <a:buChar char="•"/>
            </a:pPr>
            <a:r>
              <a:rPr lang="en-US" dirty="0"/>
              <a:t>Midwives</a:t>
            </a:r>
            <a:endParaRPr lang="en-US" dirty="0">
              <a:cs typeface="Calibri"/>
            </a:endParaRPr>
          </a:p>
          <a:p>
            <a:pPr marL="285750" indent="-285750">
              <a:buFont typeface="Arial,Sans-Serif"/>
              <a:buChar char="•"/>
            </a:pPr>
            <a:r>
              <a:rPr lang="en-US" dirty="0"/>
              <a:t>Obstetricians</a:t>
            </a:r>
            <a:endParaRPr lang="en-US" dirty="0">
              <a:cs typeface="Calibri"/>
            </a:endParaRPr>
          </a:p>
          <a:p>
            <a:pPr marL="285750" indent="-285750">
              <a:buFont typeface="Arial,Sans-Serif"/>
              <a:buChar char="•"/>
            </a:pPr>
            <a:r>
              <a:rPr lang="en-US" dirty="0"/>
              <a:t>Anaesthetists</a:t>
            </a:r>
          </a:p>
          <a:p>
            <a:pPr marL="285750" indent="-285750">
              <a:buFont typeface="Arial,Sans-Serif"/>
              <a:buChar char="•"/>
            </a:pPr>
            <a:r>
              <a:rPr lang="en-US" dirty="0"/>
              <a:t>Social scientists</a:t>
            </a:r>
          </a:p>
          <a:p>
            <a:pPr marL="285750" indent="-285750">
              <a:buFont typeface="Arial,Sans-Serif"/>
              <a:buChar char="•"/>
            </a:pPr>
            <a:r>
              <a:rPr lang="en-US" dirty="0"/>
              <a:t>Nutritionists</a:t>
            </a:r>
          </a:p>
          <a:p>
            <a:pPr marL="285750" indent="-285750">
              <a:buFont typeface="Arial,Sans-Serif"/>
              <a:buChar char="•"/>
            </a:pPr>
            <a:r>
              <a:rPr lang="en-US" dirty="0"/>
              <a:t>Professors of midwifery</a:t>
            </a:r>
          </a:p>
          <a:p>
            <a:pPr marL="285750" indent="-285750">
              <a:buFont typeface="Arial,Sans-Serif"/>
              <a:buChar char="•"/>
            </a:pPr>
            <a:r>
              <a:rPr lang="en-US" dirty="0"/>
              <a:t>Other Professors</a:t>
            </a:r>
          </a:p>
          <a:p>
            <a:pPr marL="285750" indent="-285750">
              <a:buFont typeface="Arial,Sans-Serif"/>
              <a:buChar char="•"/>
            </a:pPr>
            <a:r>
              <a:rPr lang="en-US" dirty="0"/>
              <a:t>Health researchers/ academics</a:t>
            </a:r>
            <a:endParaRPr lang="en-GB" dirty="0"/>
          </a:p>
        </p:txBody>
      </p:sp>
      <p:sp>
        <p:nvSpPr>
          <p:cNvPr id="4" name="Slide Number Placeholder 3"/>
          <p:cNvSpPr>
            <a:spLocks noGrp="1"/>
          </p:cNvSpPr>
          <p:nvPr>
            <p:ph type="sldNum" sz="quarter" idx="5"/>
          </p:nvPr>
        </p:nvSpPr>
        <p:spPr/>
        <p:txBody>
          <a:bodyPr/>
          <a:lstStyle/>
          <a:p>
            <a:fld id="{95F2E06E-A744-4C36-AACD-06A3B986DF8C}" type="slidenum">
              <a:t>5</a:t>
            </a:fld>
            <a:endParaRPr lang="en-GB" dirty="0"/>
          </a:p>
        </p:txBody>
      </p:sp>
    </p:spTree>
    <p:extLst>
      <p:ext uri="{BB962C8B-B14F-4D97-AF65-F5344CB8AC3E}">
        <p14:creationId xmlns:p14="http://schemas.microsoft.com/office/powerpoint/2010/main" val="290842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6A42-B9EE-C0BC-6AC3-36FEADC9DE5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1EFE655-ED07-C930-B2C2-33D272FF4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D9A21DC-17A3-EDC2-BE9A-101FDF5EAE87}"/>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5" name="Footer Placeholder 4">
            <a:extLst>
              <a:ext uri="{FF2B5EF4-FFF2-40B4-BE49-F238E27FC236}">
                <a16:creationId xmlns:a16="http://schemas.microsoft.com/office/drawing/2014/main" id="{82905BD6-9452-1137-80C8-9B5AED1630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AAD02F-7ECD-C7F9-6115-D0F27F5A3CB0}"/>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173489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E936-B830-2423-0557-F856481E949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04EE33-990C-5EBE-4F1E-A7830E49F3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C5D6C-B17E-49A8-59A4-357924E02358}"/>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5" name="Footer Placeholder 4">
            <a:extLst>
              <a:ext uri="{FF2B5EF4-FFF2-40B4-BE49-F238E27FC236}">
                <a16:creationId xmlns:a16="http://schemas.microsoft.com/office/drawing/2014/main" id="{16A21C43-E277-5472-627E-CE4CB4F2E3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19E71D-8B55-695E-9902-A4851ADFE061}"/>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231659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4AA927-5A3B-F026-27D9-B3BBD3E379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24859D-CB82-779D-5C0C-5675032A0D2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19B13E-9384-9BAF-ADEA-B10274F9A078}"/>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5" name="Footer Placeholder 4">
            <a:extLst>
              <a:ext uri="{FF2B5EF4-FFF2-40B4-BE49-F238E27FC236}">
                <a16:creationId xmlns:a16="http://schemas.microsoft.com/office/drawing/2014/main" id="{1E6005BB-12CE-8787-B783-3AA21F0711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21C8E3-18F5-3A09-3A72-41C7113F65CD}"/>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285873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FE5F-CD0B-AA20-8597-496D89176E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3C8A60-AEFF-DA90-8DDC-4B49D6F435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2B4A16-E424-FCC0-33B8-1DAB9F55A14A}"/>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5" name="Footer Placeholder 4">
            <a:extLst>
              <a:ext uri="{FF2B5EF4-FFF2-40B4-BE49-F238E27FC236}">
                <a16:creationId xmlns:a16="http://schemas.microsoft.com/office/drawing/2014/main" id="{FF8687ED-02D5-65EC-6088-93E661AEC8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741B0A-160B-9564-D940-28AC6BE7AB3E}"/>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95437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80B8-E836-CA82-3A42-A757C0A9CC7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3367C7-C587-CA59-0E8C-2A6428131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8AF07F-AF6B-A755-4EBB-BCDD0F4C5859}"/>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5" name="Footer Placeholder 4">
            <a:extLst>
              <a:ext uri="{FF2B5EF4-FFF2-40B4-BE49-F238E27FC236}">
                <a16:creationId xmlns:a16="http://schemas.microsoft.com/office/drawing/2014/main" id="{44C68759-3B5F-5C15-E1B7-78DEAEB4A3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F731A2-2AFB-A021-CD63-594742C75ACA}"/>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100857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D1C8-8D13-83DB-8D9B-8F43E5E2FE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8A262B-52AB-E997-FCE1-AADAC941815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E2D1F92-76CD-AB52-96B2-24CB1420187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42D663E-58EF-7859-3A01-30812A209DFB}"/>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6" name="Footer Placeholder 5">
            <a:extLst>
              <a:ext uri="{FF2B5EF4-FFF2-40B4-BE49-F238E27FC236}">
                <a16:creationId xmlns:a16="http://schemas.microsoft.com/office/drawing/2014/main" id="{1F4A4892-76FF-D20D-23B0-6CCF442D55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E47D55-9FA5-E2E6-DD87-DEED1912FC75}"/>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330146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50BB-9ED8-D62B-DF41-7001A0C1A7C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EA70E8-FCE2-81ED-E559-0AB96CCC9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A81070-80B6-044A-304D-D1DA715273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FF7948-20FD-6096-B24F-6FC467D1F5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1A437F5-D2B4-CC4A-B1CD-FC44855452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A2DB614-C6C2-20FF-C84E-4C3E0B750F26}"/>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8" name="Footer Placeholder 7">
            <a:extLst>
              <a:ext uri="{FF2B5EF4-FFF2-40B4-BE49-F238E27FC236}">
                <a16:creationId xmlns:a16="http://schemas.microsoft.com/office/drawing/2014/main" id="{7C671699-E207-ECE9-8944-ECF8AD42AD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12C22F-83D3-3697-2928-B5742ADA6480}"/>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113404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D305-271B-DD41-8AF8-97DD3B48E29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AE2B4B-FB7A-F2CC-88D7-028C12E308E6}"/>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4" name="Footer Placeholder 3">
            <a:extLst>
              <a:ext uri="{FF2B5EF4-FFF2-40B4-BE49-F238E27FC236}">
                <a16:creationId xmlns:a16="http://schemas.microsoft.com/office/drawing/2014/main" id="{15B8E222-970D-3872-650D-98AEADB72F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CC4CD97-ACC8-B854-5406-8FFE5BFCC6AE}"/>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218980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6B27E-7973-C973-8699-3B431BDCEF01}"/>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3" name="Footer Placeholder 2">
            <a:extLst>
              <a:ext uri="{FF2B5EF4-FFF2-40B4-BE49-F238E27FC236}">
                <a16:creationId xmlns:a16="http://schemas.microsoft.com/office/drawing/2014/main" id="{9A136D18-7AA7-D934-9C32-716F86D5BA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86C849E-87A3-3DBA-1A76-4E7FCE8BD6DF}"/>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49588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F924-E09B-05F9-2D47-946EFDE831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C734F7-65AC-1CD9-9D1C-CEAE89655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AD4CA8D-77F0-B095-DDE1-A5A4A472A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EBBBB1-ECD9-C4AB-133C-20323B44B01A}"/>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6" name="Footer Placeholder 5">
            <a:extLst>
              <a:ext uri="{FF2B5EF4-FFF2-40B4-BE49-F238E27FC236}">
                <a16:creationId xmlns:a16="http://schemas.microsoft.com/office/drawing/2014/main" id="{E5A06CC3-4131-E3ED-1927-8B57E28EB7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497EB7-E33D-EEB3-012E-3A0DBE4670CA}"/>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79712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17B0-DA05-2619-AECD-49973CA19A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EA144EF-9A1A-7703-CC5E-52BB8FB46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B9A15DA-9C62-0832-4BE4-A575E685A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21BB67-E911-279E-5441-04A5E010C792}"/>
              </a:ext>
            </a:extLst>
          </p:cNvPr>
          <p:cNvSpPr>
            <a:spLocks noGrp="1"/>
          </p:cNvSpPr>
          <p:nvPr>
            <p:ph type="dt" sz="half" idx="10"/>
          </p:nvPr>
        </p:nvSpPr>
        <p:spPr/>
        <p:txBody>
          <a:bodyPr/>
          <a:lstStyle/>
          <a:p>
            <a:fld id="{380BDF69-F9AA-D948-A4AB-3F2C1D5CE5A1}" type="datetimeFigureOut">
              <a:rPr lang="en-US" smtClean="0"/>
              <a:t>6/14/2023</a:t>
            </a:fld>
            <a:endParaRPr lang="en-US" dirty="0"/>
          </a:p>
        </p:txBody>
      </p:sp>
      <p:sp>
        <p:nvSpPr>
          <p:cNvPr id="6" name="Footer Placeholder 5">
            <a:extLst>
              <a:ext uri="{FF2B5EF4-FFF2-40B4-BE49-F238E27FC236}">
                <a16:creationId xmlns:a16="http://schemas.microsoft.com/office/drawing/2014/main" id="{BDB2D6B0-3FF3-85F2-84C7-39697CBDBF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C1B10F-1616-5A1B-E22C-ED1FE075DF49}"/>
              </a:ext>
            </a:extLst>
          </p:cNvPr>
          <p:cNvSpPr>
            <a:spLocks noGrp="1"/>
          </p:cNvSpPr>
          <p:nvPr>
            <p:ph type="sldNum" sz="quarter" idx="12"/>
          </p:nvPr>
        </p:nvSpPr>
        <p:spPr/>
        <p:txBody>
          <a:bodyPr/>
          <a:lstStyle/>
          <a:p>
            <a:fld id="{26F01B5B-92E6-984E-A026-A88CE637E84D}" type="slidenum">
              <a:rPr lang="en-US" smtClean="0"/>
              <a:t>‹#›</a:t>
            </a:fld>
            <a:endParaRPr lang="en-US" dirty="0"/>
          </a:p>
        </p:txBody>
      </p:sp>
    </p:spTree>
    <p:extLst>
      <p:ext uri="{BB962C8B-B14F-4D97-AF65-F5344CB8AC3E}">
        <p14:creationId xmlns:p14="http://schemas.microsoft.com/office/powerpoint/2010/main" val="156956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37424-1E9E-912F-41A7-1D3BDBD72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A96161-2FDF-4885-5F3F-C0F70FD34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C3ECDE-E74E-ED98-8C41-035AAF881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BDF69-F9AA-D948-A4AB-3F2C1D5CE5A1}" type="datetimeFigureOut">
              <a:rPr lang="en-US" smtClean="0"/>
              <a:t>6/14/2023</a:t>
            </a:fld>
            <a:endParaRPr lang="en-US" dirty="0"/>
          </a:p>
        </p:txBody>
      </p:sp>
      <p:sp>
        <p:nvSpPr>
          <p:cNvPr id="5" name="Footer Placeholder 4">
            <a:extLst>
              <a:ext uri="{FF2B5EF4-FFF2-40B4-BE49-F238E27FC236}">
                <a16:creationId xmlns:a16="http://schemas.microsoft.com/office/drawing/2014/main" id="{F03AD0BD-F6FC-DE81-B564-60BFCA0537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88E597-B016-A4E0-0954-053A792A0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01B5B-92E6-984E-A026-A88CE637E84D}" type="slidenum">
              <a:rPr lang="en-US" smtClean="0"/>
              <a:t>‹#›</a:t>
            </a:fld>
            <a:endParaRPr lang="en-US" dirty="0"/>
          </a:p>
        </p:txBody>
      </p:sp>
    </p:spTree>
    <p:extLst>
      <p:ext uri="{BB962C8B-B14F-4D97-AF65-F5344CB8AC3E}">
        <p14:creationId xmlns:p14="http://schemas.microsoft.com/office/powerpoint/2010/main" val="427471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rcm.org.uk/promoting/education-hub/research-and-fund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0FEC-AD09-7D54-A97C-3606BFF4CF1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169757C-E480-3C5D-1D8C-66525E52CE78}"/>
              </a:ext>
            </a:extLst>
          </p:cNvPr>
          <p:cNvSpPr>
            <a:spLocks noGrp="1"/>
          </p:cNvSpPr>
          <p:nvPr>
            <p:ph type="subTitle" idx="1"/>
          </p:nvPr>
        </p:nvSpPr>
        <p:spPr/>
        <p:txBody>
          <a:bodyPr/>
          <a:lstStyle/>
          <a:p>
            <a:endParaRPr lang="en-US" dirty="0"/>
          </a:p>
        </p:txBody>
      </p:sp>
      <p:pic>
        <p:nvPicPr>
          <p:cNvPr id="5" name="Picture 4" descr="Logo&#10;&#10;Description automatically generated">
            <a:extLst>
              <a:ext uri="{FF2B5EF4-FFF2-40B4-BE49-F238E27FC236}">
                <a16:creationId xmlns:a16="http://schemas.microsoft.com/office/drawing/2014/main" id="{0514684B-1BA5-3703-DF16-449FE7E29E6A}"/>
              </a:ext>
            </a:extLst>
          </p:cNvPr>
          <p:cNvPicPr>
            <a:picLocks noChangeAspect="1"/>
          </p:cNvPicPr>
          <p:nvPr/>
        </p:nvPicPr>
        <p:blipFill>
          <a:blip r:embed="rId2"/>
          <a:stretch>
            <a:fillRect/>
          </a:stretch>
        </p:blipFill>
        <p:spPr>
          <a:xfrm>
            <a:off x="0" y="-45245"/>
            <a:ext cx="12192000" cy="6858000"/>
          </a:xfrm>
          <a:prstGeom prst="rect">
            <a:avLst/>
          </a:prstGeom>
        </p:spPr>
      </p:pic>
      <p:sp>
        <p:nvSpPr>
          <p:cNvPr id="4" name="Title 1">
            <a:extLst>
              <a:ext uri="{FF2B5EF4-FFF2-40B4-BE49-F238E27FC236}">
                <a16:creationId xmlns:a16="http://schemas.microsoft.com/office/drawing/2014/main" id="{0DFB7A3E-0ACF-6405-165A-DFB4A9F05B9E}"/>
              </a:ext>
            </a:extLst>
          </p:cNvPr>
          <p:cNvSpPr txBox="1">
            <a:spLocks/>
          </p:cNvSpPr>
          <p:nvPr/>
        </p:nvSpPr>
        <p:spPr>
          <a:xfrm>
            <a:off x="597024" y="2741598"/>
            <a:ext cx="10284042" cy="165027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Arial" panose="020B0604020202020204" pitchFamily="34" charset="0"/>
                <a:cs typeface="Arial" panose="020B0604020202020204" pitchFamily="34" charset="0"/>
              </a:rPr>
              <a:t>Development and implementation of the RCM Research and Development Strategy</a:t>
            </a:r>
          </a:p>
        </p:txBody>
      </p:sp>
      <p:sp>
        <p:nvSpPr>
          <p:cNvPr id="6" name="Title 1">
            <a:extLst>
              <a:ext uri="{FF2B5EF4-FFF2-40B4-BE49-F238E27FC236}">
                <a16:creationId xmlns:a16="http://schemas.microsoft.com/office/drawing/2014/main" id="{EF0F1E9A-F2AB-32F3-1C23-AC96A93FFB82}"/>
              </a:ext>
            </a:extLst>
          </p:cNvPr>
          <p:cNvSpPr txBox="1">
            <a:spLocks/>
          </p:cNvSpPr>
          <p:nvPr/>
        </p:nvSpPr>
        <p:spPr>
          <a:xfrm>
            <a:off x="597024" y="4074928"/>
            <a:ext cx="9470254" cy="47069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Arial" panose="020B0604020202020204" pitchFamily="34" charset="0"/>
                <a:cs typeface="Arial" panose="020B0604020202020204" pitchFamily="34" charset="0"/>
              </a:rPr>
              <a:t>Dr Jude Field and Jenny Cunningham, Research Advisors</a:t>
            </a:r>
          </a:p>
        </p:txBody>
      </p:sp>
    </p:spTree>
    <p:extLst>
      <p:ext uri="{BB962C8B-B14F-4D97-AF65-F5344CB8AC3E}">
        <p14:creationId xmlns:p14="http://schemas.microsoft.com/office/powerpoint/2010/main" val="108540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2"/>
          <a:srcRect/>
          <a:stretch/>
        </p:blipFill>
        <p:spPr>
          <a:xfrm>
            <a:off x="62144" y="81665"/>
            <a:ext cx="12192000" cy="6858000"/>
          </a:xfrm>
          <a:prstGeom prst="rect">
            <a:avLst/>
          </a:prstGeom>
        </p:spPr>
      </p:pic>
      <p:sp>
        <p:nvSpPr>
          <p:cNvPr id="4" name="Title 1">
            <a:extLst>
              <a:ext uri="{FF2B5EF4-FFF2-40B4-BE49-F238E27FC236}">
                <a16:creationId xmlns:a16="http://schemas.microsoft.com/office/drawing/2014/main" id="{A738C90E-5178-E367-6950-295D12B9ACA7}"/>
              </a:ext>
            </a:extLst>
          </p:cNvPr>
          <p:cNvSpPr txBox="1">
            <a:spLocks/>
          </p:cNvSpPr>
          <p:nvPr/>
        </p:nvSpPr>
        <p:spPr>
          <a:xfrm>
            <a:off x="628650" y="937418"/>
            <a:ext cx="7886700" cy="88820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rgbClr val="EF6B43"/>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360A896B-E98D-1487-901A-53A38CA7743B}"/>
              </a:ext>
            </a:extLst>
          </p:cNvPr>
          <p:cNvSpPr txBox="1">
            <a:spLocks/>
          </p:cNvSpPr>
          <p:nvPr/>
        </p:nvSpPr>
        <p:spPr>
          <a:xfrm>
            <a:off x="628650" y="2316163"/>
            <a:ext cx="3943350" cy="150146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A1FB3E1-2DF8-CF38-5223-C13406F6C380}"/>
              </a:ext>
            </a:extLst>
          </p:cNvPr>
          <p:cNvSpPr txBox="1"/>
          <p:nvPr/>
        </p:nvSpPr>
        <p:spPr>
          <a:xfrm>
            <a:off x="784178" y="673635"/>
            <a:ext cx="10097220" cy="707886"/>
          </a:xfrm>
          <a:prstGeom prst="rect">
            <a:avLst/>
          </a:prstGeom>
          <a:noFill/>
        </p:spPr>
        <p:txBody>
          <a:bodyPr wrap="square" lIns="91440" tIns="45720" rIns="91440" bIns="45720" anchor="t">
            <a:spAutoFit/>
          </a:bodyPr>
          <a:lstStyle/>
          <a:p>
            <a:r>
              <a:rPr lang="en-US" sz="4000" b="1" dirty="0">
                <a:solidFill>
                  <a:srgbClr val="EF6B43"/>
                </a:solidFill>
                <a:latin typeface="Arial"/>
                <a:cs typeface="Arial"/>
              </a:rPr>
              <a:t>Research prioritisation project – ‘top 10’</a:t>
            </a:r>
          </a:p>
        </p:txBody>
      </p:sp>
      <p:sp>
        <p:nvSpPr>
          <p:cNvPr id="7" name="TextBox 6">
            <a:extLst>
              <a:ext uri="{FF2B5EF4-FFF2-40B4-BE49-F238E27FC236}">
                <a16:creationId xmlns:a16="http://schemas.microsoft.com/office/drawing/2014/main" id="{0F70E3B7-3CE5-E890-EB20-46F30E701F13}"/>
              </a:ext>
            </a:extLst>
          </p:cNvPr>
          <p:cNvSpPr txBox="1"/>
          <p:nvPr/>
        </p:nvSpPr>
        <p:spPr>
          <a:xfrm>
            <a:off x="1064037" y="1645304"/>
            <a:ext cx="5420562" cy="4190314"/>
          </a:xfrm>
          <a:prstGeom prst="rect">
            <a:avLst/>
          </a:prstGeom>
          <a:noFill/>
        </p:spPr>
        <p:txBody>
          <a:bodyPr wrap="square" lIns="91440" tIns="45720" rIns="91440" bIns="45720" rtlCol="0" anchor="t">
            <a:spAutoFit/>
          </a:bodyPr>
          <a:lstStyle/>
          <a:p>
            <a:pPr marL="342900" indent="-342900">
              <a:lnSpc>
                <a:spcPct val="150000"/>
              </a:lnSpc>
              <a:buFont typeface="Arial"/>
              <a:buChar char="•"/>
            </a:pPr>
            <a:r>
              <a:rPr lang="en-US" sz="2000" dirty="0">
                <a:latin typeface="Arial" panose="020B0604020202020204" pitchFamily="34" charset="0"/>
                <a:cs typeface="Arial" panose="020B0604020202020204" pitchFamily="34" charset="0"/>
              </a:rPr>
              <a:t>Working with midwives and a range of stakeholders</a:t>
            </a:r>
            <a:endParaRPr lang="en-GB" sz="2000" dirty="0">
              <a:latin typeface="Arial" panose="020B0604020202020204" pitchFamily="34" charset="0"/>
              <a:cs typeface="Arial" panose="020B0604020202020204" pitchFamily="34" charset="0"/>
            </a:endParaRPr>
          </a:p>
          <a:p>
            <a:pPr marL="342900" indent="-342900">
              <a:lnSpc>
                <a:spcPct val="150000"/>
              </a:lnSpc>
              <a:buFont typeface="Arial"/>
              <a:buChar char="•"/>
            </a:pPr>
            <a:r>
              <a:rPr lang="en-US" sz="2000" dirty="0">
                <a:latin typeface="Arial" panose="020B0604020202020204" pitchFamily="34" charset="0"/>
                <a:cs typeface="Arial" panose="020B0604020202020204" pitchFamily="34" charset="0"/>
              </a:rPr>
              <a:t>All midwifery practice environments included</a:t>
            </a:r>
          </a:p>
          <a:p>
            <a:pPr marL="342900" indent="-342900">
              <a:lnSpc>
                <a:spcPct val="150000"/>
              </a:lnSpc>
              <a:buFont typeface="Arial"/>
              <a:buChar char="•"/>
            </a:pPr>
            <a:r>
              <a:rPr lang="en-US" sz="2000" dirty="0">
                <a:latin typeface="Arial" panose="020B0604020202020204" pitchFamily="34" charset="0"/>
                <a:cs typeface="Arial" panose="020B0604020202020204" pitchFamily="34" charset="0"/>
              </a:rPr>
              <a:t>Aim to highlight the voice of midwives and service users to influence maternity funding agenda in UK</a:t>
            </a:r>
          </a:p>
          <a:p>
            <a:pPr marL="342900" indent="-342900">
              <a:lnSpc>
                <a:spcPct val="150000"/>
              </a:lnSpc>
              <a:buFont typeface="Arial"/>
              <a:buChar char="•"/>
            </a:pPr>
            <a:r>
              <a:rPr lang="en-US" sz="2000" dirty="0">
                <a:latin typeface="Arial" panose="020B0604020202020204" pitchFamily="34" charset="0"/>
                <a:cs typeface="Arial" panose="020B0604020202020204" pitchFamily="34" charset="0"/>
              </a:rPr>
              <a:t>A delphi style consensus building project with the James Lind Alliance </a:t>
            </a:r>
          </a:p>
        </p:txBody>
      </p:sp>
      <p:pic>
        <p:nvPicPr>
          <p:cNvPr id="9" name="Picture 8" descr="A close-up of a person holding a stethoscope&#10;&#10;Description automatically generated">
            <a:extLst>
              <a:ext uri="{FF2B5EF4-FFF2-40B4-BE49-F238E27FC236}">
                <a16:creationId xmlns:a16="http://schemas.microsoft.com/office/drawing/2014/main" id="{8D71A602-562B-0D89-770C-D54C26222971}"/>
              </a:ext>
            </a:extLst>
          </p:cNvPr>
          <p:cNvPicPr>
            <a:picLocks noChangeAspect="1"/>
          </p:cNvPicPr>
          <p:nvPr/>
        </p:nvPicPr>
        <p:blipFill>
          <a:blip r:embed="rId3"/>
          <a:stretch>
            <a:fillRect/>
          </a:stretch>
        </p:blipFill>
        <p:spPr>
          <a:xfrm>
            <a:off x="6656602" y="2134118"/>
            <a:ext cx="4764426" cy="3182636"/>
          </a:xfrm>
          <a:prstGeom prst="rect">
            <a:avLst/>
          </a:prstGeom>
        </p:spPr>
      </p:pic>
    </p:spTree>
    <p:extLst>
      <p:ext uri="{BB962C8B-B14F-4D97-AF65-F5344CB8AC3E}">
        <p14:creationId xmlns:p14="http://schemas.microsoft.com/office/powerpoint/2010/main" val="244907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0FEC-AD09-7D54-A97C-3606BFF4CF1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169757C-E480-3C5D-1D8C-66525E52CE78}"/>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D3AB9A8-3245-30C8-A805-20C92734FAE8}"/>
              </a:ext>
            </a:extLst>
          </p:cNvPr>
          <p:cNvSpPr txBox="1"/>
          <p:nvPr/>
        </p:nvSpPr>
        <p:spPr>
          <a:xfrm>
            <a:off x="2618913" y="2105396"/>
            <a:ext cx="6371139" cy="1692771"/>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Thank you for listening</a:t>
            </a:r>
          </a:p>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research@rcm.org.uk</a:t>
            </a:r>
            <a:endParaRPr lang="en-GB"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48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0FEC-AD09-7D54-A97C-3606BFF4CF1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169757C-E480-3C5D-1D8C-66525E52CE78}"/>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304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2"/>
          <a:srcRect/>
          <a:stretch/>
        </p:blipFill>
        <p:spPr>
          <a:xfrm>
            <a:off x="62144" y="181536"/>
            <a:ext cx="12192000" cy="6858000"/>
          </a:xfrm>
          <a:prstGeom prst="rect">
            <a:avLst/>
          </a:prstGeom>
        </p:spPr>
      </p:pic>
      <p:sp>
        <p:nvSpPr>
          <p:cNvPr id="4" name="Title 1">
            <a:extLst>
              <a:ext uri="{FF2B5EF4-FFF2-40B4-BE49-F238E27FC236}">
                <a16:creationId xmlns:a16="http://schemas.microsoft.com/office/drawing/2014/main" id="{A738C90E-5178-E367-6950-295D12B9ACA7}"/>
              </a:ext>
            </a:extLst>
          </p:cNvPr>
          <p:cNvSpPr txBox="1">
            <a:spLocks/>
          </p:cNvSpPr>
          <p:nvPr/>
        </p:nvSpPr>
        <p:spPr>
          <a:xfrm>
            <a:off x="628650" y="395565"/>
            <a:ext cx="7886700" cy="88820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A73589"/>
                </a:solidFill>
                <a:latin typeface="Arial" panose="020B0604020202020204" pitchFamily="34" charset="0"/>
                <a:cs typeface="Arial" panose="020B0604020202020204" pitchFamily="34" charset="0"/>
              </a:rPr>
              <a:t>Developing the strategy</a:t>
            </a:r>
          </a:p>
        </p:txBody>
      </p:sp>
      <p:sp>
        <p:nvSpPr>
          <p:cNvPr id="6" name="Content Placeholder 2">
            <a:extLst>
              <a:ext uri="{FF2B5EF4-FFF2-40B4-BE49-F238E27FC236}">
                <a16:creationId xmlns:a16="http://schemas.microsoft.com/office/drawing/2014/main" id="{360A896B-E98D-1487-901A-53A38CA7743B}"/>
              </a:ext>
            </a:extLst>
          </p:cNvPr>
          <p:cNvSpPr txBox="1">
            <a:spLocks/>
          </p:cNvSpPr>
          <p:nvPr/>
        </p:nvSpPr>
        <p:spPr>
          <a:xfrm>
            <a:off x="628650" y="2316163"/>
            <a:ext cx="3943350" cy="1501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594F369-06C8-12A4-1BC4-1E8AA424383D}"/>
              </a:ext>
            </a:extLst>
          </p:cNvPr>
          <p:cNvSpPr txBox="1"/>
          <p:nvPr/>
        </p:nvSpPr>
        <p:spPr>
          <a:xfrm>
            <a:off x="628650" y="1374823"/>
            <a:ext cx="98291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effectLst/>
                <a:latin typeface="Arial" panose="020B0604020202020204" pitchFamily="34" charset="0"/>
                <a:cs typeface="Arial" panose="020B0604020202020204" pitchFamily="34" charset="0"/>
              </a:rPr>
              <a:t>The strategy was developed with the involvement of UK midwifery research and clinical leaders, research active midwives and RCM members.</a:t>
            </a:r>
            <a:r>
              <a:rPr lang="en-US" dirty="0">
                <a:latin typeface="Arial" panose="020B0604020202020204" pitchFamily="34" charset="0"/>
                <a:cs typeface="Arial" panose="020B0604020202020204" pitchFamily="34" charset="0"/>
              </a:rPr>
              <a:t> </a:t>
            </a:r>
            <a:endParaRPr lang="en-US" sz="1800" dirty="0">
              <a:effectLst/>
              <a:latin typeface="Arial" panose="020B0604020202020204" pitchFamily="34" charset="0"/>
              <a:cs typeface="Arial" panose="020B0604020202020204" pitchFamily="34" charset="0"/>
            </a:endParaRPr>
          </a:p>
          <a:p>
            <a:endParaRPr lang="en-US" sz="1800" dirty="0">
              <a:effectLst/>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order for women and their babies to receive high quality care, practice needs to be underpinned by evidence and provided by midwives who think critically about the care that they provide.”</a:t>
            </a:r>
          </a:p>
          <a:p>
            <a:pPr marL="285750" indent="-285750">
              <a:buFont typeface="Arial"/>
              <a:buChar char="•"/>
            </a:pPr>
            <a:endParaRPr lang="en-US" dirty="0">
              <a:latin typeface="Arial" panose="020B0604020202020204" pitchFamily="34" charset="0"/>
              <a:cs typeface="Arial" panose="020B0604020202020204" pitchFamily="34" charset="0"/>
            </a:endParaRPr>
          </a:p>
          <a:p>
            <a:pPr marL="285750" indent="-285750">
              <a:buFont typeface="Arial"/>
              <a:buChar char="•"/>
            </a:pPr>
            <a:endParaRPr lang="en-US" dirty="0">
              <a:latin typeface="Arial" panose="020B0604020202020204" pitchFamily="34" charset="0"/>
              <a:cs typeface="Arial" panose="020B0604020202020204" pitchFamily="34" charset="0"/>
            </a:endParaRPr>
          </a:p>
        </p:txBody>
      </p:sp>
      <p:pic>
        <p:nvPicPr>
          <p:cNvPr id="3" name="Picture 6" descr="A picture containing text&#10;&#10;Description automatically generated">
            <a:extLst>
              <a:ext uri="{FF2B5EF4-FFF2-40B4-BE49-F238E27FC236}">
                <a16:creationId xmlns:a16="http://schemas.microsoft.com/office/drawing/2014/main" id="{B4205D6B-29A7-59F2-7C50-6A3F4FC074E2}"/>
              </a:ext>
            </a:extLst>
          </p:cNvPr>
          <p:cNvPicPr>
            <a:picLocks noChangeAspect="1"/>
          </p:cNvPicPr>
          <p:nvPr/>
        </p:nvPicPr>
        <p:blipFill>
          <a:blip r:embed="rId3"/>
          <a:stretch>
            <a:fillRect/>
          </a:stretch>
        </p:blipFill>
        <p:spPr>
          <a:xfrm>
            <a:off x="1254836" y="3353935"/>
            <a:ext cx="3720359" cy="2644805"/>
          </a:xfrm>
          <a:prstGeom prst="rect">
            <a:avLst/>
          </a:prstGeom>
        </p:spPr>
      </p:pic>
      <p:graphicFrame>
        <p:nvGraphicFramePr>
          <p:cNvPr id="7" name="Diagram 6">
            <a:extLst>
              <a:ext uri="{FF2B5EF4-FFF2-40B4-BE49-F238E27FC236}">
                <a16:creationId xmlns:a16="http://schemas.microsoft.com/office/drawing/2014/main" id="{D1D7FE9C-114D-1951-EDAC-FBD1F21595B9}"/>
              </a:ext>
            </a:extLst>
          </p:cNvPr>
          <p:cNvGraphicFramePr/>
          <p:nvPr>
            <p:extLst>
              <p:ext uri="{D42A27DB-BD31-4B8C-83A1-F6EECF244321}">
                <p14:modId xmlns:p14="http://schemas.microsoft.com/office/powerpoint/2010/main" val="2115538167"/>
              </p:ext>
            </p:extLst>
          </p:nvPr>
        </p:nvGraphicFramePr>
        <p:xfrm>
          <a:off x="5691556" y="2528985"/>
          <a:ext cx="4973850" cy="4000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628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F0A2954-8035-E124-4728-EBC151D3113B}"/>
              </a:ext>
            </a:extLst>
          </p:cNvPr>
          <p:cNvPicPr>
            <a:picLocks noChangeAspect="1"/>
          </p:cNvPicPr>
          <p:nvPr/>
        </p:nvPicPr>
        <p:blipFill>
          <a:blip r:embed="rId2"/>
          <a:stretch>
            <a:fillRect/>
          </a:stretch>
        </p:blipFill>
        <p:spPr>
          <a:xfrm>
            <a:off x="0" y="-140277"/>
            <a:ext cx="12192000" cy="6858000"/>
          </a:xfrm>
          <a:prstGeom prst="rect">
            <a:avLst/>
          </a:prstGeom>
        </p:spPr>
      </p:pic>
      <p:sp>
        <p:nvSpPr>
          <p:cNvPr id="9" name="Title 1">
            <a:extLst>
              <a:ext uri="{FF2B5EF4-FFF2-40B4-BE49-F238E27FC236}">
                <a16:creationId xmlns:a16="http://schemas.microsoft.com/office/drawing/2014/main" id="{3343A4F5-4749-D88A-8457-E73651B0BA27}"/>
              </a:ext>
            </a:extLst>
          </p:cNvPr>
          <p:cNvSpPr txBox="1">
            <a:spLocks/>
          </p:cNvSpPr>
          <p:nvPr/>
        </p:nvSpPr>
        <p:spPr>
          <a:xfrm>
            <a:off x="1006789" y="1349405"/>
            <a:ext cx="10321118" cy="454536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dirty="0">
                <a:latin typeface="Arial" panose="020B0604020202020204" pitchFamily="34" charset="0"/>
                <a:cs typeface="Arial" panose="020B0604020202020204" pitchFamily="34" charset="0"/>
              </a:rPr>
              <a:t>Promoting midwifery research and evidence-based practice to develop the professional standing of midwifery, the quality of maternity services and professional standards.</a:t>
            </a:r>
          </a:p>
          <a:p>
            <a:pPr algn="l">
              <a:lnSpc>
                <a:spcPct val="100000"/>
              </a:lnSpc>
            </a:pPr>
            <a:endParaRPr lang="en-US" sz="2400" dirty="0">
              <a:latin typeface="Arial" panose="020B0604020202020204" pitchFamily="34" charset="0"/>
              <a:cs typeface="Arial" panose="020B0604020202020204" pitchFamily="34" charset="0"/>
            </a:endParaRPr>
          </a:p>
          <a:p>
            <a:pPr algn="l">
              <a:lnSpc>
                <a:spcPct val="100000"/>
              </a:lnSpc>
            </a:pPr>
            <a:r>
              <a:rPr lang="en-US" sz="2400" dirty="0">
                <a:latin typeface="Arial" panose="020B0604020202020204" pitchFamily="34" charset="0"/>
                <a:cs typeface="Arial" panose="020B0604020202020204" pitchFamily="34" charset="0"/>
              </a:rPr>
              <a:t>Supporting our members, individually and collectively, to build a stronger research and knowledge base, developed by and relevant to midwifery practice.</a:t>
            </a:r>
          </a:p>
          <a:p>
            <a:pPr algn="l">
              <a:lnSpc>
                <a:spcPct val="100000"/>
              </a:lnSpc>
            </a:pPr>
            <a:endParaRPr lang="en-US" sz="2400" dirty="0">
              <a:latin typeface="Arial" panose="020B0604020202020204" pitchFamily="34" charset="0"/>
              <a:cs typeface="Arial" panose="020B0604020202020204" pitchFamily="34" charset="0"/>
            </a:endParaRPr>
          </a:p>
          <a:p>
            <a:pPr algn="l">
              <a:lnSpc>
                <a:spcPct val="100000"/>
              </a:lnSpc>
            </a:pPr>
            <a:r>
              <a:rPr lang="en-US" sz="2400" dirty="0">
                <a:latin typeface="Arial" panose="020B0604020202020204" pitchFamily="34" charset="0"/>
                <a:cs typeface="Arial" panose="020B0604020202020204" pitchFamily="34" charset="0"/>
              </a:rPr>
              <a:t>Influencing systems and practice to embed research across the midwifery profession, including in clinical settings, and to develop improved career pathways for midwives in research.</a:t>
            </a:r>
          </a:p>
          <a:p>
            <a:pPr algn="l">
              <a:lnSpc>
                <a:spcPct val="100000"/>
              </a:lnSpc>
            </a:pPr>
            <a:endParaRPr lang="en-US" sz="3600" dirty="0">
              <a:latin typeface="Arial" panose="020B0604020202020204" pitchFamily="34" charset="0"/>
              <a:cs typeface="Arial" panose="020B0604020202020204" pitchFamily="34" charset="0"/>
            </a:endParaRPr>
          </a:p>
          <a:p>
            <a:pPr algn="l">
              <a:lnSpc>
                <a:spcPct val="100000"/>
              </a:lnSpc>
            </a:pPr>
            <a:endParaRPr lang="en-US" sz="3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A701F2A-91E7-C4B3-F724-DDDEBD095985}"/>
              </a:ext>
            </a:extLst>
          </p:cNvPr>
          <p:cNvSpPr txBox="1"/>
          <p:nvPr/>
        </p:nvSpPr>
        <p:spPr>
          <a:xfrm>
            <a:off x="1006789" y="450582"/>
            <a:ext cx="7960648" cy="707886"/>
          </a:xfrm>
          <a:prstGeom prst="rect">
            <a:avLst/>
          </a:prstGeom>
          <a:noFill/>
        </p:spPr>
        <p:txBody>
          <a:bodyPr wrap="square" rtlCol="0">
            <a:spAutoFit/>
          </a:bodyPr>
          <a:lstStyle/>
          <a:p>
            <a:pPr>
              <a:lnSpc>
                <a:spcPct val="100000"/>
              </a:lnSpc>
            </a:pPr>
            <a:r>
              <a:rPr lang="en-US" sz="4000" b="1" dirty="0">
                <a:solidFill>
                  <a:srgbClr val="EF6B43"/>
                </a:solidFill>
                <a:latin typeface="Arial" panose="020B0604020202020204" pitchFamily="34" charset="0"/>
                <a:cs typeface="Arial" panose="020B0604020202020204" pitchFamily="34" charset="0"/>
              </a:rPr>
              <a:t>Our vision</a:t>
            </a:r>
          </a:p>
        </p:txBody>
      </p:sp>
    </p:spTree>
    <p:extLst>
      <p:ext uri="{BB962C8B-B14F-4D97-AF65-F5344CB8AC3E}">
        <p14:creationId xmlns:p14="http://schemas.microsoft.com/office/powerpoint/2010/main" val="286069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738C90E-5178-E367-6950-295D12B9ACA7}"/>
              </a:ext>
            </a:extLst>
          </p:cNvPr>
          <p:cNvSpPr txBox="1">
            <a:spLocks/>
          </p:cNvSpPr>
          <p:nvPr/>
        </p:nvSpPr>
        <p:spPr>
          <a:xfrm>
            <a:off x="565006" y="468709"/>
            <a:ext cx="7886700" cy="88820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EF6B43"/>
                </a:solidFill>
                <a:latin typeface="Arial" panose="020B0604020202020204" pitchFamily="34" charset="0"/>
                <a:cs typeface="Arial" panose="020B0604020202020204" pitchFamily="34" charset="0"/>
              </a:rPr>
              <a:t>Implementing the strategy</a:t>
            </a:r>
          </a:p>
        </p:txBody>
      </p:sp>
      <p:sp>
        <p:nvSpPr>
          <p:cNvPr id="6" name="Content Placeholder 2">
            <a:extLst>
              <a:ext uri="{FF2B5EF4-FFF2-40B4-BE49-F238E27FC236}">
                <a16:creationId xmlns:a16="http://schemas.microsoft.com/office/drawing/2014/main" id="{360A896B-E98D-1487-901A-53A38CA7743B}"/>
              </a:ext>
            </a:extLst>
          </p:cNvPr>
          <p:cNvSpPr txBox="1">
            <a:spLocks/>
          </p:cNvSpPr>
          <p:nvPr/>
        </p:nvSpPr>
        <p:spPr>
          <a:xfrm>
            <a:off x="778593" y="1825625"/>
            <a:ext cx="6029602" cy="348322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ffectLst/>
                <a:latin typeface="Arial" panose="020B0604020202020204" pitchFamily="34" charset="0"/>
                <a:cs typeface="Arial" panose="020B0604020202020204" pitchFamily="34" charset="0"/>
              </a:rPr>
              <a:t>Research Hub</a:t>
            </a:r>
          </a:p>
          <a:p>
            <a:r>
              <a:rPr lang="en-US" sz="2000" dirty="0">
                <a:effectLst/>
                <a:latin typeface="Arial" panose="020B0604020202020204" pitchFamily="34" charset="0"/>
                <a:cs typeface="Arial" panose="020B0604020202020204" pitchFamily="34" charset="0"/>
              </a:rPr>
              <a:t>Annual education and research conference</a:t>
            </a:r>
          </a:p>
          <a:p>
            <a:r>
              <a:rPr lang="en-US" sz="2000" dirty="0">
                <a:latin typeface="Arial" panose="020B0604020202020204" pitchFamily="34" charset="0"/>
                <a:cs typeface="Arial" panose="020B0604020202020204" pitchFamily="34" charset="0"/>
              </a:rPr>
              <a:t>Maternity research map</a:t>
            </a:r>
          </a:p>
          <a:p>
            <a:r>
              <a:rPr lang="en-US" sz="2000" dirty="0">
                <a:latin typeface="Arial" panose="020B0604020202020204" pitchFamily="34" charset="0"/>
                <a:cs typeface="Arial" panose="020B0604020202020204" pitchFamily="34" charset="0"/>
              </a:rPr>
              <a:t>Doctoral thesis collection</a:t>
            </a:r>
            <a:endParaRPr lang="en-US" sz="2000" dirty="0">
              <a:effectLst/>
              <a:latin typeface="Arial" panose="020B0604020202020204" pitchFamily="34" charset="0"/>
              <a:cs typeface="Arial" panose="020B0604020202020204" pitchFamily="34" charset="0"/>
            </a:endParaRPr>
          </a:p>
          <a:p>
            <a:r>
              <a:rPr lang="en-US" sz="2000" dirty="0">
                <a:effectLst/>
                <a:latin typeface="Arial" panose="020B0604020202020204" pitchFamily="34" charset="0"/>
                <a:cs typeface="Arial" panose="020B0604020202020204" pitchFamily="34" charset="0"/>
              </a:rPr>
              <a:t>Peer-to-peer support buddy scheme</a:t>
            </a:r>
            <a:r>
              <a:rPr lang="en-US" sz="2000" dirty="0">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r>
              <a:rPr lang="en-US" sz="2000" dirty="0">
                <a:effectLst/>
                <a:latin typeface="Arial" panose="020B0604020202020204" pitchFamily="34" charset="0"/>
                <a:cs typeface="Arial" panose="020B0604020202020204" pitchFamily="34" charset="0"/>
              </a:rPr>
              <a:t>RCM Small Research Awards</a:t>
            </a:r>
          </a:p>
          <a:p>
            <a:r>
              <a:rPr lang="en-US" sz="2000" dirty="0">
                <a:effectLst/>
                <a:latin typeface="Arial" panose="020B0604020202020204" pitchFamily="34" charset="0"/>
                <a:cs typeface="Arial" panose="020B0604020202020204" pitchFamily="34" charset="0"/>
              </a:rPr>
              <a:t>Bespoke midwifery focused e-learning modules</a:t>
            </a:r>
          </a:p>
          <a:p>
            <a:r>
              <a:rPr lang="en-US" sz="2000" dirty="0">
                <a:latin typeface="Arial" panose="020B0604020202020204" pitchFamily="34" charset="0"/>
                <a:cs typeface="Arial" panose="020B0604020202020204" pitchFamily="34" charset="0"/>
              </a:rPr>
              <a:t>Research prioritisation project</a:t>
            </a:r>
            <a:endParaRPr lang="en-US" sz="16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2FC08E0-6618-1458-7343-0FFCE786EED8}"/>
              </a:ext>
            </a:extLst>
          </p:cNvPr>
          <p:cNvPicPr>
            <a:picLocks noChangeAspect="1"/>
          </p:cNvPicPr>
          <p:nvPr/>
        </p:nvPicPr>
        <p:blipFill>
          <a:blip r:embed="rId3"/>
          <a:stretch>
            <a:fillRect/>
          </a:stretch>
        </p:blipFill>
        <p:spPr>
          <a:xfrm>
            <a:off x="6754441" y="1189833"/>
            <a:ext cx="4324363" cy="4916468"/>
          </a:xfrm>
          <a:prstGeom prst="rect">
            <a:avLst/>
          </a:prstGeom>
        </p:spPr>
      </p:pic>
      <p:sp>
        <p:nvSpPr>
          <p:cNvPr id="7" name="TextBox 6">
            <a:extLst>
              <a:ext uri="{FF2B5EF4-FFF2-40B4-BE49-F238E27FC236}">
                <a16:creationId xmlns:a16="http://schemas.microsoft.com/office/drawing/2014/main" id="{E62B6ADB-5C12-C5D2-36C3-5084DED2841E}"/>
              </a:ext>
            </a:extLst>
          </p:cNvPr>
          <p:cNvSpPr txBox="1"/>
          <p:nvPr/>
        </p:nvSpPr>
        <p:spPr>
          <a:xfrm>
            <a:off x="778593" y="5470639"/>
            <a:ext cx="6159210"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4"/>
              </a:rPr>
              <a:t>Research Hub (rcm.org.uk</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79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3"/>
          <a:srcRect/>
          <a:stretch/>
        </p:blipFill>
        <p:spPr>
          <a:xfrm>
            <a:off x="-62346" y="197425"/>
            <a:ext cx="12192000" cy="6858000"/>
          </a:xfrm>
          <a:prstGeom prst="rect">
            <a:avLst/>
          </a:prstGeom>
        </p:spPr>
      </p:pic>
      <p:sp>
        <p:nvSpPr>
          <p:cNvPr id="4" name="Title 1">
            <a:extLst>
              <a:ext uri="{FF2B5EF4-FFF2-40B4-BE49-F238E27FC236}">
                <a16:creationId xmlns:a16="http://schemas.microsoft.com/office/drawing/2014/main" id="{A738C90E-5178-E367-6950-295D12B9ACA7}"/>
              </a:ext>
            </a:extLst>
          </p:cNvPr>
          <p:cNvSpPr txBox="1">
            <a:spLocks/>
          </p:cNvSpPr>
          <p:nvPr/>
        </p:nvSpPr>
        <p:spPr>
          <a:xfrm>
            <a:off x="581040" y="392427"/>
            <a:ext cx="7886700" cy="88820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EF6B43"/>
                </a:solidFill>
                <a:latin typeface="Arial" panose="020B0604020202020204" pitchFamily="34" charset="0"/>
                <a:cs typeface="Arial" panose="020B0604020202020204" pitchFamily="34" charset="0"/>
              </a:rPr>
              <a:t>Maternity research map</a:t>
            </a:r>
          </a:p>
        </p:txBody>
      </p:sp>
      <p:sp>
        <p:nvSpPr>
          <p:cNvPr id="6" name="Content Placeholder 2">
            <a:extLst>
              <a:ext uri="{FF2B5EF4-FFF2-40B4-BE49-F238E27FC236}">
                <a16:creationId xmlns:a16="http://schemas.microsoft.com/office/drawing/2014/main" id="{360A896B-E98D-1487-901A-53A38CA7743B}"/>
              </a:ext>
            </a:extLst>
          </p:cNvPr>
          <p:cNvSpPr txBox="1">
            <a:spLocks/>
          </p:cNvSpPr>
          <p:nvPr/>
        </p:nvSpPr>
        <p:spPr>
          <a:xfrm>
            <a:off x="628650" y="2316163"/>
            <a:ext cx="8816686" cy="28585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410F032-A7C1-5241-FEF3-56E69778E912}"/>
              </a:ext>
            </a:extLst>
          </p:cNvPr>
          <p:cNvSpPr txBox="1"/>
          <p:nvPr/>
        </p:nvSpPr>
        <p:spPr>
          <a:xfrm>
            <a:off x="7010107" y="1475636"/>
            <a:ext cx="4553243" cy="5262979"/>
          </a:xfrm>
          <a:prstGeom prst="rect">
            <a:avLst/>
          </a:prstGeom>
          <a:noFill/>
        </p:spPr>
        <p:txBody>
          <a:bodyPr wrap="square" lIns="91440" tIns="45720" rIns="91440" bIns="45720" rtlCol="0" anchor="t">
            <a:spAutoFit/>
          </a:bodyPr>
          <a:lstStyle/>
          <a:p>
            <a:r>
              <a:rPr lang="en-US" sz="2400" dirty="0">
                <a:latin typeface="Arial" panose="020B0604020202020204" pitchFamily="34" charset="0"/>
                <a:ea typeface="+mn-lt"/>
                <a:cs typeface="Arial" panose="020B0604020202020204" pitchFamily="34" charset="0"/>
              </a:rPr>
              <a:t>We aim to support the development of a community of midwives and other health care professionals who wish to work together on maternity research</a:t>
            </a:r>
          </a:p>
          <a:p>
            <a:endParaRPr lang="en-US" sz="2400" dirty="0">
              <a:latin typeface="Arial" panose="020B0604020202020204" pitchFamily="34" charset="0"/>
              <a:cs typeface="Arial" panose="020B0604020202020204" pitchFamily="34" charset="0"/>
            </a:endParaRPr>
          </a:p>
          <a:p>
            <a:pPr marL="342900" indent="-342900">
              <a:buFont typeface="Arial"/>
              <a:buChar char="•"/>
            </a:pPr>
            <a:r>
              <a:rPr lang="en-US" sz="2400" dirty="0">
                <a:latin typeface="Arial" panose="020B0604020202020204" pitchFamily="34" charset="0"/>
                <a:cs typeface="Arial" panose="020B0604020202020204" pitchFamily="34" charset="0"/>
              </a:rPr>
              <a:t>International</a:t>
            </a:r>
          </a:p>
          <a:p>
            <a:endParaRPr lang="en-US" sz="2400" dirty="0">
              <a:latin typeface="Arial" panose="020B0604020202020204" pitchFamily="34" charset="0"/>
              <a:cs typeface="Arial" panose="020B0604020202020204" pitchFamily="34" charset="0"/>
            </a:endParaRPr>
          </a:p>
          <a:p>
            <a:pPr marL="342900" indent="-342900">
              <a:buFont typeface="Arial"/>
              <a:buChar char="•"/>
            </a:pPr>
            <a:r>
              <a:rPr lang="en-US" sz="2400" dirty="0">
                <a:latin typeface="Arial" panose="020B0604020202020204" pitchFamily="34" charset="0"/>
                <a:cs typeface="Arial" panose="020B0604020202020204" pitchFamily="34" charset="0"/>
              </a:rPr>
              <a:t>Multi-professional</a:t>
            </a:r>
          </a:p>
          <a:p>
            <a:endParaRPr lang="en-US" sz="2400" dirty="0">
              <a:latin typeface="Arial" panose="020B0604020202020204" pitchFamily="34" charset="0"/>
              <a:cs typeface="Arial" panose="020B0604020202020204" pitchFamily="34" charset="0"/>
            </a:endParaRPr>
          </a:p>
          <a:p>
            <a:pPr marL="342900" indent="-342900">
              <a:buFont typeface="Arial"/>
              <a:buChar char="•"/>
            </a:pPr>
            <a:r>
              <a:rPr lang="en-US" sz="2400" dirty="0">
                <a:latin typeface="Arial" panose="020B0604020202020204" pitchFamily="34" charset="0"/>
                <a:cs typeface="Arial" panose="020B0604020202020204" pitchFamily="34" charset="0"/>
              </a:rPr>
              <a:t>Any discipline</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7" name="Picture 7" descr="Map&#10;&#10;Description automatically generated">
            <a:extLst>
              <a:ext uri="{FF2B5EF4-FFF2-40B4-BE49-F238E27FC236}">
                <a16:creationId xmlns:a16="http://schemas.microsoft.com/office/drawing/2014/main" id="{3218BD6C-0575-6FD1-5D7E-3CEDB90440D0}"/>
              </a:ext>
            </a:extLst>
          </p:cNvPr>
          <p:cNvPicPr>
            <a:picLocks noChangeAspect="1"/>
          </p:cNvPicPr>
          <p:nvPr/>
        </p:nvPicPr>
        <p:blipFill>
          <a:blip r:embed="rId4"/>
          <a:stretch>
            <a:fillRect/>
          </a:stretch>
        </p:blipFill>
        <p:spPr>
          <a:xfrm>
            <a:off x="581040" y="1314803"/>
            <a:ext cx="6208388" cy="4613960"/>
          </a:xfrm>
          <a:prstGeom prst="rect">
            <a:avLst/>
          </a:prstGeom>
        </p:spPr>
      </p:pic>
    </p:spTree>
    <p:extLst>
      <p:ext uri="{BB962C8B-B14F-4D97-AF65-F5344CB8AC3E}">
        <p14:creationId xmlns:p14="http://schemas.microsoft.com/office/powerpoint/2010/main" val="111492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738C90E-5178-E367-6950-295D12B9ACA7}"/>
              </a:ext>
            </a:extLst>
          </p:cNvPr>
          <p:cNvSpPr txBox="1">
            <a:spLocks/>
          </p:cNvSpPr>
          <p:nvPr/>
        </p:nvSpPr>
        <p:spPr>
          <a:xfrm>
            <a:off x="551543" y="571722"/>
            <a:ext cx="7886700" cy="88820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EF6B43"/>
                </a:solidFill>
                <a:latin typeface="Arial" panose="020B0604020202020204" pitchFamily="34" charset="0"/>
                <a:cs typeface="Arial" panose="020B0604020202020204" pitchFamily="34" charset="0"/>
              </a:rPr>
              <a:t>Doctoral thesis collection</a:t>
            </a:r>
          </a:p>
        </p:txBody>
      </p:sp>
      <p:sp>
        <p:nvSpPr>
          <p:cNvPr id="6" name="Content Placeholder 2">
            <a:extLst>
              <a:ext uri="{FF2B5EF4-FFF2-40B4-BE49-F238E27FC236}">
                <a16:creationId xmlns:a16="http://schemas.microsoft.com/office/drawing/2014/main" id="{360A896B-E98D-1487-901A-53A38CA7743B}"/>
              </a:ext>
            </a:extLst>
          </p:cNvPr>
          <p:cNvSpPr txBox="1">
            <a:spLocks/>
          </p:cNvSpPr>
          <p:nvPr/>
        </p:nvSpPr>
        <p:spPr>
          <a:xfrm>
            <a:off x="628650" y="2316163"/>
            <a:ext cx="8816686" cy="28585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latin typeface="Arial" panose="020B0604020202020204" pitchFamily="34" charset="0"/>
              <a:cs typeface="Arial" panose="020B0604020202020204" pitchFamily="34" charset="0"/>
            </a:endParaRPr>
          </a:p>
        </p:txBody>
      </p:sp>
      <p:pic>
        <p:nvPicPr>
          <p:cNvPr id="8" name="Picture 8" descr="Table&#10;&#10;Description automatically generated">
            <a:extLst>
              <a:ext uri="{FF2B5EF4-FFF2-40B4-BE49-F238E27FC236}">
                <a16:creationId xmlns:a16="http://schemas.microsoft.com/office/drawing/2014/main" id="{1192D5B5-1507-8367-29C9-94B58150B074}"/>
              </a:ext>
            </a:extLst>
          </p:cNvPr>
          <p:cNvPicPr>
            <a:picLocks noChangeAspect="1"/>
          </p:cNvPicPr>
          <p:nvPr/>
        </p:nvPicPr>
        <p:blipFill>
          <a:blip r:embed="rId3"/>
          <a:stretch>
            <a:fillRect/>
          </a:stretch>
        </p:blipFill>
        <p:spPr>
          <a:xfrm>
            <a:off x="803398" y="3018358"/>
            <a:ext cx="10432354" cy="3124989"/>
          </a:xfrm>
          <a:prstGeom prst="rect">
            <a:avLst/>
          </a:prstGeom>
        </p:spPr>
      </p:pic>
      <p:sp>
        <p:nvSpPr>
          <p:cNvPr id="9" name="TextBox 8">
            <a:extLst>
              <a:ext uri="{FF2B5EF4-FFF2-40B4-BE49-F238E27FC236}">
                <a16:creationId xmlns:a16="http://schemas.microsoft.com/office/drawing/2014/main" id="{87DBDCFB-EFCB-7D99-D45B-8C7AA1173C23}"/>
              </a:ext>
            </a:extLst>
          </p:cNvPr>
          <p:cNvSpPr txBox="1"/>
          <p:nvPr/>
        </p:nvSpPr>
        <p:spPr>
          <a:xfrm>
            <a:off x="803398" y="1423461"/>
            <a:ext cx="10187157" cy="1631216"/>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Arial" panose="020B0604020202020204" pitchFamily="34" charset="0"/>
                <a:cs typeface="Arial" panose="020B0604020202020204" pitchFamily="34" charset="0"/>
              </a:rPr>
              <a:t>Our aims:</a:t>
            </a:r>
          </a:p>
          <a:p>
            <a:pPr marL="285750" indent="-285750">
              <a:buFont typeface="Arial"/>
              <a:buChar char="•"/>
            </a:pPr>
            <a:r>
              <a:rPr lang="en-GB" sz="2000" dirty="0">
                <a:latin typeface="Arial" panose="020B0604020202020204" pitchFamily="34" charset="0"/>
                <a:cs typeface="Arial" panose="020B0604020202020204" pitchFamily="34" charset="0"/>
              </a:rPr>
              <a:t>Showcasing midwives' academic work</a:t>
            </a:r>
            <a:endParaRPr lang="en-US" sz="2000" dirty="0">
              <a:latin typeface="Arial" panose="020B0604020202020204" pitchFamily="34" charset="0"/>
              <a:cs typeface="Arial" panose="020B0604020202020204" pitchFamily="34" charset="0"/>
            </a:endParaRPr>
          </a:p>
          <a:p>
            <a:pPr marL="285750" indent="-285750">
              <a:buFont typeface="Arial"/>
              <a:buChar char="•"/>
            </a:pPr>
            <a:r>
              <a:rPr lang="en-GB" sz="2000" dirty="0">
                <a:latin typeface="Arial" panose="020B0604020202020204" pitchFamily="34" charset="0"/>
                <a:cs typeface="Arial" panose="020B0604020202020204" pitchFamily="34" charset="0"/>
              </a:rPr>
              <a:t>Open access midwifery generated research</a:t>
            </a:r>
          </a:p>
          <a:p>
            <a:pPr marL="285750" indent="-285750">
              <a:buFont typeface="Arial"/>
              <a:buChar char="•"/>
            </a:pPr>
            <a:r>
              <a:rPr lang="en-GB" sz="2000" dirty="0">
                <a:latin typeface="Arial" panose="020B0604020202020204" pitchFamily="34" charset="0"/>
                <a:cs typeface="Arial" panose="020B0604020202020204" pitchFamily="34" charset="0"/>
              </a:rPr>
              <a:t>International</a:t>
            </a:r>
          </a:p>
          <a:p>
            <a:pPr marL="285750" indent="-285750">
              <a:buFont typeface="Arial"/>
              <a:buChar char="•"/>
            </a:pPr>
            <a:r>
              <a:rPr lang="en-GB" sz="2000" dirty="0">
                <a:latin typeface="Arial" panose="020B0604020202020204" pitchFamily="34" charset="0"/>
                <a:cs typeface="Arial" panose="020B0604020202020204" pitchFamily="34" charset="0"/>
              </a:rPr>
              <a:t>Inspiring others</a:t>
            </a:r>
          </a:p>
        </p:txBody>
      </p:sp>
    </p:spTree>
    <p:extLst>
      <p:ext uri="{BB962C8B-B14F-4D97-AF65-F5344CB8AC3E}">
        <p14:creationId xmlns:p14="http://schemas.microsoft.com/office/powerpoint/2010/main" val="134447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2"/>
          <a:srcRect/>
          <a:stretch/>
        </p:blipFill>
        <p:spPr>
          <a:xfrm>
            <a:off x="-128327" y="79899"/>
            <a:ext cx="12192000" cy="6858000"/>
          </a:xfrm>
          <a:prstGeom prst="rect">
            <a:avLst/>
          </a:prstGeom>
        </p:spPr>
      </p:pic>
      <p:sp>
        <p:nvSpPr>
          <p:cNvPr id="4" name="Title 1">
            <a:extLst>
              <a:ext uri="{FF2B5EF4-FFF2-40B4-BE49-F238E27FC236}">
                <a16:creationId xmlns:a16="http://schemas.microsoft.com/office/drawing/2014/main" id="{A738C90E-5178-E367-6950-295D12B9ACA7}"/>
              </a:ext>
            </a:extLst>
          </p:cNvPr>
          <p:cNvSpPr txBox="1">
            <a:spLocks/>
          </p:cNvSpPr>
          <p:nvPr/>
        </p:nvSpPr>
        <p:spPr>
          <a:xfrm>
            <a:off x="628650" y="937418"/>
            <a:ext cx="7886700" cy="88820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rgbClr val="EF6B43"/>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360A896B-E98D-1487-901A-53A38CA7743B}"/>
              </a:ext>
            </a:extLst>
          </p:cNvPr>
          <p:cNvSpPr txBox="1">
            <a:spLocks/>
          </p:cNvSpPr>
          <p:nvPr/>
        </p:nvSpPr>
        <p:spPr>
          <a:xfrm>
            <a:off x="628650" y="2316163"/>
            <a:ext cx="3943350" cy="150146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A1FB3E1-2DF8-CF38-5223-C13406F6C380}"/>
              </a:ext>
            </a:extLst>
          </p:cNvPr>
          <p:cNvSpPr txBox="1"/>
          <p:nvPr/>
        </p:nvSpPr>
        <p:spPr>
          <a:xfrm>
            <a:off x="836316" y="338206"/>
            <a:ext cx="6178922" cy="707886"/>
          </a:xfrm>
          <a:prstGeom prst="rect">
            <a:avLst/>
          </a:prstGeom>
          <a:noFill/>
        </p:spPr>
        <p:txBody>
          <a:bodyPr wrap="square">
            <a:spAutoFit/>
          </a:bodyPr>
          <a:lstStyle/>
          <a:p>
            <a:r>
              <a:rPr lang="en-US" sz="4000" b="1" dirty="0">
                <a:solidFill>
                  <a:srgbClr val="EF6B43"/>
                </a:solidFill>
                <a:latin typeface="Arial" panose="020B0604020202020204" pitchFamily="34" charset="0"/>
                <a:cs typeface="Arial" panose="020B0604020202020204" pitchFamily="34" charset="0"/>
              </a:rPr>
              <a:t>Buddy scheme</a:t>
            </a:r>
          </a:p>
        </p:txBody>
      </p:sp>
      <p:pic>
        <p:nvPicPr>
          <p:cNvPr id="2" name="Picture 1">
            <a:extLst>
              <a:ext uri="{FF2B5EF4-FFF2-40B4-BE49-F238E27FC236}">
                <a16:creationId xmlns:a16="http://schemas.microsoft.com/office/drawing/2014/main" id="{5E06FE6A-5616-6D56-E8C6-517BE85A313D}"/>
              </a:ext>
            </a:extLst>
          </p:cNvPr>
          <p:cNvPicPr>
            <a:picLocks noChangeAspect="1"/>
          </p:cNvPicPr>
          <p:nvPr/>
        </p:nvPicPr>
        <p:blipFill>
          <a:blip r:embed="rId3"/>
          <a:stretch>
            <a:fillRect/>
          </a:stretch>
        </p:blipFill>
        <p:spPr>
          <a:xfrm>
            <a:off x="4751081" y="1158216"/>
            <a:ext cx="6784187" cy="4083374"/>
          </a:xfrm>
          <a:prstGeom prst="rect">
            <a:avLst/>
          </a:prstGeom>
        </p:spPr>
      </p:pic>
      <p:pic>
        <p:nvPicPr>
          <p:cNvPr id="7" name="Picture 7">
            <a:extLst>
              <a:ext uri="{FF2B5EF4-FFF2-40B4-BE49-F238E27FC236}">
                <a16:creationId xmlns:a16="http://schemas.microsoft.com/office/drawing/2014/main" id="{449186F3-790A-3AC6-98FB-56A8F3B6FABF}"/>
              </a:ext>
            </a:extLst>
          </p:cNvPr>
          <p:cNvPicPr>
            <a:picLocks noChangeAspect="1"/>
          </p:cNvPicPr>
          <p:nvPr/>
        </p:nvPicPr>
        <p:blipFill>
          <a:blip r:embed="rId4"/>
          <a:stretch>
            <a:fillRect/>
          </a:stretch>
        </p:blipFill>
        <p:spPr>
          <a:xfrm>
            <a:off x="713720" y="4784040"/>
            <a:ext cx="3393621" cy="1096584"/>
          </a:xfrm>
          <a:prstGeom prst="rect">
            <a:avLst/>
          </a:prstGeom>
        </p:spPr>
      </p:pic>
      <p:sp>
        <p:nvSpPr>
          <p:cNvPr id="8" name="TextBox 7">
            <a:extLst>
              <a:ext uri="{FF2B5EF4-FFF2-40B4-BE49-F238E27FC236}">
                <a16:creationId xmlns:a16="http://schemas.microsoft.com/office/drawing/2014/main" id="{AA11EC39-10AC-5454-FB55-A926847F433A}"/>
              </a:ext>
            </a:extLst>
          </p:cNvPr>
          <p:cNvSpPr txBox="1"/>
          <p:nvPr/>
        </p:nvSpPr>
        <p:spPr>
          <a:xfrm>
            <a:off x="449569" y="1525668"/>
            <a:ext cx="419673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dirty="0">
                <a:latin typeface="Arial" panose="020B0604020202020204" pitchFamily="34" charset="0"/>
                <a:cs typeface="Arial" panose="020B0604020202020204" pitchFamily="34" charset="0"/>
              </a:rPr>
              <a:t>Jointly funded research award for UK based RCM midwife members</a:t>
            </a:r>
          </a:p>
          <a:p>
            <a:endParaRPr lang="en-GB" sz="2000" dirty="0">
              <a:latin typeface="Arial" panose="020B0604020202020204" pitchFamily="34" charset="0"/>
              <a:cs typeface="Arial" panose="020B0604020202020204" pitchFamily="34" charset="0"/>
            </a:endParaRPr>
          </a:p>
          <a:p>
            <a:pPr marL="285750" indent="-285750">
              <a:buFont typeface="Arial"/>
              <a:buChar char="•"/>
            </a:pPr>
            <a:r>
              <a:rPr lang="en-GB" sz="2000" dirty="0">
                <a:latin typeface="Arial" panose="020B0604020202020204" pitchFamily="34" charset="0"/>
                <a:cs typeface="Arial" panose="020B0604020202020204" pitchFamily="34" charset="0"/>
              </a:rPr>
              <a:t>Collaboration with past award winners</a:t>
            </a:r>
          </a:p>
          <a:p>
            <a:endParaRPr lang="en-GB" sz="2000" dirty="0">
              <a:latin typeface="Arial" panose="020B0604020202020204" pitchFamily="34" charset="0"/>
              <a:cs typeface="Arial" panose="020B0604020202020204" pitchFamily="34" charset="0"/>
            </a:endParaRPr>
          </a:p>
          <a:p>
            <a:pPr marL="285750" indent="-285750">
              <a:buFont typeface="Arial"/>
              <a:buChar char="•"/>
            </a:pPr>
            <a:r>
              <a:rPr lang="en-GB" sz="2000" dirty="0">
                <a:latin typeface="Arial" panose="020B0604020202020204" pitchFamily="34" charset="0"/>
                <a:cs typeface="Arial" panose="020B0604020202020204" pitchFamily="34" charset="0"/>
              </a:rPr>
              <a:t>Self-directing applicant/buddy dyads to support the application process</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34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738C90E-5178-E367-6950-295D12B9ACA7}"/>
              </a:ext>
            </a:extLst>
          </p:cNvPr>
          <p:cNvSpPr txBox="1">
            <a:spLocks/>
          </p:cNvSpPr>
          <p:nvPr/>
        </p:nvSpPr>
        <p:spPr>
          <a:xfrm>
            <a:off x="628650" y="937418"/>
            <a:ext cx="7886700" cy="88820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rgbClr val="EF6B43"/>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360A896B-E98D-1487-901A-53A38CA7743B}"/>
              </a:ext>
            </a:extLst>
          </p:cNvPr>
          <p:cNvSpPr txBox="1">
            <a:spLocks/>
          </p:cNvSpPr>
          <p:nvPr/>
        </p:nvSpPr>
        <p:spPr>
          <a:xfrm>
            <a:off x="628650" y="2316163"/>
            <a:ext cx="3943350" cy="150146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A1FB3E1-2DF8-CF38-5223-C13406F6C380}"/>
              </a:ext>
            </a:extLst>
          </p:cNvPr>
          <p:cNvSpPr txBox="1"/>
          <p:nvPr/>
        </p:nvSpPr>
        <p:spPr>
          <a:xfrm>
            <a:off x="723302" y="446880"/>
            <a:ext cx="7453032" cy="707886"/>
          </a:xfrm>
          <a:prstGeom prst="rect">
            <a:avLst/>
          </a:prstGeom>
          <a:noFill/>
        </p:spPr>
        <p:txBody>
          <a:bodyPr wrap="square">
            <a:spAutoFit/>
          </a:bodyPr>
          <a:lstStyle/>
          <a:p>
            <a:r>
              <a:rPr lang="en-US" sz="4000" b="1" dirty="0">
                <a:solidFill>
                  <a:srgbClr val="EF6B43"/>
                </a:solidFill>
                <a:latin typeface="Arial" panose="020B0604020202020204" pitchFamily="34" charset="0"/>
                <a:cs typeface="Arial" panose="020B0604020202020204" pitchFamily="34" charset="0"/>
              </a:rPr>
              <a:t>Small Research Awards 2023</a:t>
            </a:r>
          </a:p>
        </p:txBody>
      </p:sp>
      <p:pic>
        <p:nvPicPr>
          <p:cNvPr id="11" name="Picture 10">
            <a:extLst>
              <a:ext uri="{FF2B5EF4-FFF2-40B4-BE49-F238E27FC236}">
                <a16:creationId xmlns:a16="http://schemas.microsoft.com/office/drawing/2014/main" id="{0279A7FE-7A7D-376D-1C53-B2FF62CC2879}"/>
              </a:ext>
            </a:extLst>
          </p:cNvPr>
          <p:cNvPicPr>
            <a:picLocks noChangeAspect="1"/>
          </p:cNvPicPr>
          <p:nvPr/>
        </p:nvPicPr>
        <p:blipFill>
          <a:blip r:embed="rId3"/>
          <a:stretch>
            <a:fillRect/>
          </a:stretch>
        </p:blipFill>
        <p:spPr>
          <a:xfrm rot="720224">
            <a:off x="9060445" y="477206"/>
            <a:ext cx="2690065" cy="1808629"/>
          </a:xfrm>
          <a:prstGeom prst="rect">
            <a:avLst/>
          </a:prstGeom>
          <a:ln>
            <a:solidFill>
              <a:schemeClr val="tx1"/>
            </a:solidFill>
          </a:ln>
        </p:spPr>
      </p:pic>
      <p:pic>
        <p:nvPicPr>
          <p:cNvPr id="15" name="Picture 14">
            <a:extLst>
              <a:ext uri="{FF2B5EF4-FFF2-40B4-BE49-F238E27FC236}">
                <a16:creationId xmlns:a16="http://schemas.microsoft.com/office/drawing/2014/main" id="{407EF88F-0646-4E1E-941A-947B63D9A2D5}"/>
              </a:ext>
            </a:extLst>
          </p:cNvPr>
          <p:cNvPicPr>
            <a:picLocks noChangeAspect="1"/>
          </p:cNvPicPr>
          <p:nvPr/>
        </p:nvPicPr>
        <p:blipFill>
          <a:blip r:embed="rId4"/>
          <a:stretch>
            <a:fillRect/>
          </a:stretch>
        </p:blipFill>
        <p:spPr>
          <a:xfrm rot="20872392">
            <a:off x="8065051" y="1983694"/>
            <a:ext cx="2666477" cy="1808629"/>
          </a:xfrm>
          <a:prstGeom prst="rect">
            <a:avLst/>
          </a:prstGeom>
          <a:ln>
            <a:solidFill>
              <a:schemeClr val="tx1"/>
            </a:solidFill>
          </a:ln>
        </p:spPr>
      </p:pic>
      <p:sp>
        <p:nvSpPr>
          <p:cNvPr id="17" name="TextBox 16">
            <a:extLst>
              <a:ext uri="{FF2B5EF4-FFF2-40B4-BE49-F238E27FC236}">
                <a16:creationId xmlns:a16="http://schemas.microsoft.com/office/drawing/2014/main" id="{68B814E7-4CBA-34B5-21AC-39ABBA63B97F}"/>
              </a:ext>
            </a:extLst>
          </p:cNvPr>
          <p:cNvSpPr txBox="1"/>
          <p:nvPr/>
        </p:nvSpPr>
        <p:spPr>
          <a:xfrm>
            <a:off x="797662" y="1478706"/>
            <a:ext cx="6834086" cy="4539704"/>
          </a:xfrm>
          <a:prstGeom prst="rect">
            <a:avLst/>
          </a:prstGeom>
          <a:noFill/>
        </p:spPr>
        <p:txBody>
          <a:bodyPr wrap="square" lIns="91440" tIns="45720" rIns="91440" bIns="45720" anchor="t">
            <a:spAutoFit/>
          </a:bodyPr>
          <a:lstStyle/>
          <a:p>
            <a:r>
              <a:rPr lang="en-US" sz="2400" dirty="0">
                <a:latin typeface="Arial" panose="020B0604020202020204" pitchFamily="34" charset="0"/>
                <a:cs typeface="Arial" panose="020B0604020202020204" pitchFamily="34" charset="0"/>
              </a:rPr>
              <a:t>We are creating opportunities</a:t>
            </a:r>
            <a:r>
              <a:rPr lang="en-US" sz="2400" i="0" dirty="0">
                <a:effectLst/>
                <a:latin typeface="Arial" panose="020B0604020202020204" pitchFamily="34" charset="0"/>
                <a:cs typeface="Arial" panose="020B0604020202020204" pitchFamily="34" charset="0"/>
              </a:rPr>
              <a:t> for RCM members to undertake a research-based activity that could be of benefit to them later in their career</a:t>
            </a:r>
            <a:r>
              <a:rPr lang="en-US"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pPr marL="342900" indent="-342900">
              <a:spcBef>
                <a:spcPts val="600"/>
              </a:spcBef>
              <a:spcAft>
                <a:spcPts val="600"/>
              </a:spcAft>
              <a:buFont typeface="Arial"/>
              <a:buChar char="•"/>
            </a:pPr>
            <a:r>
              <a:rPr lang="en-US" sz="2400" dirty="0">
                <a:latin typeface="Arial" panose="020B0604020202020204" pitchFamily="34" charset="0"/>
                <a:cs typeface="Arial" panose="020B0604020202020204" pitchFamily="34" charset="0"/>
              </a:rPr>
              <a:t>making</a:t>
            </a:r>
            <a:r>
              <a:rPr lang="en-US" sz="2400" i="0" dirty="0">
                <a:effectLst/>
                <a:latin typeface="Arial" panose="020B0604020202020204" pitchFamily="34" charset="0"/>
                <a:cs typeface="Arial" panose="020B0604020202020204" pitchFamily="34" charset="0"/>
              </a:rPr>
              <a:t> connections with midwives who already work in research</a:t>
            </a:r>
            <a:r>
              <a:rPr lang="en-US"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342900" indent="-342900">
              <a:spcBef>
                <a:spcPts val="600"/>
              </a:spcBef>
              <a:spcAft>
                <a:spcPts val="600"/>
              </a:spcAft>
              <a:buFont typeface="Arial"/>
              <a:buChar char="•"/>
            </a:pPr>
            <a:r>
              <a:rPr lang="en-US" sz="2400" dirty="0">
                <a:latin typeface="Arial" panose="020B0604020202020204" pitchFamily="34" charset="0"/>
                <a:cs typeface="Arial" panose="020B0604020202020204" pitchFamily="34" charset="0"/>
              </a:rPr>
              <a:t>deepening</a:t>
            </a:r>
            <a:r>
              <a:rPr lang="en-US" sz="2400" i="0" dirty="0">
                <a:effectLst/>
                <a:latin typeface="Arial" panose="020B0604020202020204" pitchFamily="34" charset="0"/>
                <a:cs typeface="Arial" panose="020B0604020202020204" pitchFamily="34" charset="0"/>
              </a:rPr>
              <a:t> their research knowledge in a particular area of midwifery practice</a:t>
            </a:r>
            <a:endParaRPr lang="en-US" sz="2400" dirty="0">
              <a:latin typeface="Arial" panose="020B0604020202020204" pitchFamily="34" charset="0"/>
              <a:cs typeface="Arial" panose="020B0604020202020204" pitchFamily="34" charset="0"/>
            </a:endParaRPr>
          </a:p>
          <a:p>
            <a:pPr marL="342900" indent="-342900">
              <a:spcBef>
                <a:spcPts val="600"/>
              </a:spcBef>
              <a:spcAft>
                <a:spcPts val="600"/>
              </a:spcAft>
              <a:buFont typeface="Arial"/>
              <a:buChar char="•"/>
            </a:pPr>
            <a:r>
              <a:rPr lang="en-US" sz="2400" dirty="0">
                <a:latin typeface="Arial" panose="020B0604020202020204" pitchFamily="34" charset="0"/>
                <a:cs typeface="Arial" panose="020B0604020202020204" pitchFamily="34" charset="0"/>
              </a:rPr>
              <a:t>developing</a:t>
            </a:r>
            <a:r>
              <a:rPr lang="en-US" sz="2400" i="0" dirty="0">
                <a:effectLst/>
                <a:latin typeface="Arial" panose="020B0604020202020204" pitchFamily="34" charset="0"/>
                <a:cs typeface="Arial" panose="020B0604020202020204" pitchFamily="34" charset="0"/>
              </a:rPr>
              <a:t> a brief research proposal that could then be developed further in the future  </a:t>
            </a:r>
            <a:endParaRPr lang="en-GB" sz="2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16BC68A-E16C-77D8-4A91-DE11EC827F65}"/>
              </a:ext>
            </a:extLst>
          </p:cNvPr>
          <p:cNvPicPr>
            <a:picLocks noChangeAspect="1"/>
          </p:cNvPicPr>
          <p:nvPr/>
        </p:nvPicPr>
        <p:blipFill>
          <a:blip r:embed="rId5"/>
          <a:stretch>
            <a:fillRect/>
          </a:stretch>
        </p:blipFill>
        <p:spPr>
          <a:xfrm rot="1196686">
            <a:off x="8677176" y="3631702"/>
            <a:ext cx="2659984" cy="1793887"/>
          </a:xfrm>
          <a:prstGeom prst="rect">
            <a:avLst/>
          </a:prstGeom>
          <a:ln>
            <a:solidFill>
              <a:schemeClr val="tx1"/>
            </a:solidFill>
          </a:ln>
        </p:spPr>
      </p:pic>
    </p:spTree>
    <p:extLst>
      <p:ext uri="{BB962C8B-B14F-4D97-AF65-F5344CB8AC3E}">
        <p14:creationId xmlns:p14="http://schemas.microsoft.com/office/powerpoint/2010/main" val="95380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4684B-1BA5-3703-DF16-449FE7E29E6A}"/>
              </a:ext>
            </a:extLst>
          </p:cNvPr>
          <p:cNvPicPr>
            <a:picLocks noChangeAspect="1"/>
          </p:cNvPicPr>
          <p:nvPr/>
        </p:nvPicPr>
        <p:blipFill>
          <a:blip r:embed="rId2"/>
          <a:srcRect/>
          <a:stretch/>
        </p:blipFill>
        <p:spPr>
          <a:xfrm>
            <a:off x="-187036" y="36367"/>
            <a:ext cx="12192000" cy="6858000"/>
          </a:xfrm>
          <a:prstGeom prst="rect">
            <a:avLst/>
          </a:prstGeom>
        </p:spPr>
      </p:pic>
      <p:sp>
        <p:nvSpPr>
          <p:cNvPr id="4" name="Title 1">
            <a:extLst>
              <a:ext uri="{FF2B5EF4-FFF2-40B4-BE49-F238E27FC236}">
                <a16:creationId xmlns:a16="http://schemas.microsoft.com/office/drawing/2014/main" id="{A738C90E-5178-E367-6950-295D12B9ACA7}"/>
              </a:ext>
            </a:extLst>
          </p:cNvPr>
          <p:cNvSpPr txBox="1">
            <a:spLocks/>
          </p:cNvSpPr>
          <p:nvPr/>
        </p:nvSpPr>
        <p:spPr>
          <a:xfrm>
            <a:off x="628650" y="937418"/>
            <a:ext cx="7886700" cy="88820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rgbClr val="EF6B43"/>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360A896B-E98D-1487-901A-53A38CA7743B}"/>
              </a:ext>
            </a:extLst>
          </p:cNvPr>
          <p:cNvSpPr txBox="1">
            <a:spLocks/>
          </p:cNvSpPr>
          <p:nvPr/>
        </p:nvSpPr>
        <p:spPr>
          <a:xfrm>
            <a:off x="628650" y="2316163"/>
            <a:ext cx="3943350" cy="150146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A1FB3E1-2DF8-CF38-5223-C13406F6C380}"/>
              </a:ext>
            </a:extLst>
          </p:cNvPr>
          <p:cNvSpPr txBox="1"/>
          <p:nvPr/>
        </p:nvSpPr>
        <p:spPr>
          <a:xfrm>
            <a:off x="908232" y="475485"/>
            <a:ext cx="8970105" cy="707886"/>
          </a:xfrm>
          <a:prstGeom prst="rect">
            <a:avLst/>
          </a:prstGeom>
          <a:noFill/>
        </p:spPr>
        <p:txBody>
          <a:bodyPr wrap="square">
            <a:spAutoFit/>
          </a:bodyPr>
          <a:lstStyle/>
          <a:p>
            <a:r>
              <a:rPr lang="en-US" sz="4000" b="1" dirty="0">
                <a:solidFill>
                  <a:srgbClr val="EF6B43"/>
                </a:solidFill>
                <a:latin typeface="Arial" panose="020B0604020202020204" pitchFamily="34" charset="0"/>
                <a:cs typeface="Arial" panose="020B0604020202020204" pitchFamily="34" charset="0"/>
              </a:rPr>
              <a:t>Three research e-learning modules</a:t>
            </a:r>
          </a:p>
        </p:txBody>
      </p:sp>
      <p:sp>
        <p:nvSpPr>
          <p:cNvPr id="2" name="TextBox 1">
            <a:extLst>
              <a:ext uri="{FF2B5EF4-FFF2-40B4-BE49-F238E27FC236}">
                <a16:creationId xmlns:a16="http://schemas.microsoft.com/office/drawing/2014/main" id="{DB8F8AC1-CCE3-3215-D93A-C96599B552D8}"/>
              </a:ext>
            </a:extLst>
          </p:cNvPr>
          <p:cNvSpPr txBox="1"/>
          <p:nvPr/>
        </p:nvSpPr>
        <p:spPr>
          <a:xfrm>
            <a:off x="5654428" y="1924806"/>
            <a:ext cx="5721843" cy="378565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dirty="0">
                <a:latin typeface="Arial" panose="020B0604020202020204" pitchFamily="34" charset="0"/>
                <a:cs typeface="Arial" panose="020B0604020202020204" pitchFamily="34" charset="0"/>
              </a:rPr>
              <a:t>Professional development </a:t>
            </a:r>
            <a:endParaRPr lang="en-US"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285750" indent="-285750">
              <a:buFont typeface="Arial"/>
              <a:buChar char="•"/>
            </a:pPr>
            <a:r>
              <a:rPr lang="en-GB" sz="2400" dirty="0">
                <a:latin typeface="Arial" panose="020B0604020202020204" pitchFamily="34" charset="0"/>
                <a:cs typeface="Arial" panose="020B0604020202020204" pitchFamily="34" charset="0"/>
              </a:rPr>
              <a:t>Resource for RCM members</a:t>
            </a:r>
          </a:p>
          <a:p>
            <a:endParaRPr lang="en-GB" sz="2400" dirty="0">
              <a:latin typeface="Arial" panose="020B0604020202020204" pitchFamily="34" charset="0"/>
              <a:cs typeface="Arial" panose="020B0604020202020204" pitchFamily="34" charset="0"/>
            </a:endParaRPr>
          </a:p>
          <a:p>
            <a:pPr marL="285750" indent="-285750">
              <a:buFont typeface="Arial"/>
              <a:buChar char="•"/>
            </a:pPr>
            <a:r>
              <a:rPr lang="en-GB" sz="2400" dirty="0">
                <a:latin typeface="Arial" panose="020B0604020202020204" pitchFamily="34" charset="0"/>
                <a:cs typeface="Arial" panose="020B0604020202020204" pitchFamily="34" charset="0"/>
              </a:rPr>
              <a:t>Collaboration with a UK university</a:t>
            </a:r>
          </a:p>
          <a:p>
            <a:endParaRPr lang="en-GB" sz="2400" dirty="0">
              <a:latin typeface="Arial" panose="020B0604020202020204" pitchFamily="34" charset="0"/>
              <a:cs typeface="Arial" panose="020B0604020202020204" pitchFamily="34" charset="0"/>
            </a:endParaRPr>
          </a:p>
          <a:p>
            <a:pPr marL="285750" indent="-285750">
              <a:buFont typeface="Arial"/>
              <a:buChar char="•"/>
            </a:pPr>
            <a:r>
              <a:rPr lang="en-GB" sz="2400" dirty="0">
                <a:latin typeface="Arial" panose="020B0604020202020204" pitchFamily="34" charset="0"/>
                <a:cs typeface="Arial" panose="020B0604020202020204" pitchFamily="34" charset="0"/>
              </a:rPr>
              <a:t>Stakeholder involvement </a:t>
            </a:r>
          </a:p>
          <a:p>
            <a:endParaRPr lang="en-GB" sz="2400" dirty="0">
              <a:latin typeface="Arial" panose="020B0604020202020204" pitchFamily="34" charset="0"/>
              <a:cs typeface="Arial" panose="020B0604020202020204" pitchFamily="34" charset="0"/>
            </a:endParaRPr>
          </a:p>
          <a:p>
            <a:pPr marL="285750" indent="-285750">
              <a:buFont typeface="Arial"/>
              <a:buChar char="•"/>
            </a:pPr>
            <a:r>
              <a:rPr lang="en-GB" sz="2400" dirty="0">
                <a:latin typeface="Arial" panose="020B0604020202020204" pitchFamily="34" charset="0"/>
                <a:cs typeface="Arial" panose="020B0604020202020204" pitchFamily="34" charset="0"/>
              </a:rPr>
              <a:t>Hosted on RCM e-learning platform</a:t>
            </a:r>
          </a:p>
          <a:p>
            <a:endParaRPr lang="en-GB" sz="2400" dirty="0">
              <a:latin typeface="Arial" panose="020B0604020202020204" pitchFamily="34" charset="0"/>
              <a:cs typeface="Arial" panose="020B0604020202020204" pitchFamily="34" charset="0"/>
            </a:endParaRPr>
          </a:p>
        </p:txBody>
      </p:sp>
      <p:pic>
        <p:nvPicPr>
          <p:cNvPr id="10" name="Picture 9" descr="A picture containing font, graphics, logo, symbol&#10;&#10;Description automatically generated">
            <a:extLst>
              <a:ext uri="{FF2B5EF4-FFF2-40B4-BE49-F238E27FC236}">
                <a16:creationId xmlns:a16="http://schemas.microsoft.com/office/drawing/2014/main" id="{3938831A-3741-83E1-9F49-0C32CDEE3FEC}"/>
              </a:ext>
            </a:extLst>
          </p:cNvPr>
          <p:cNvPicPr>
            <a:picLocks noChangeAspect="1"/>
          </p:cNvPicPr>
          <p:nvPr/>
        </p:nvPicPr>
        <p:blipFill>
          <a:blip r:embed="rId3"/>
          <a:stretch>
            <a:fillRect/>
          </a:stretch>
        </p:blipFill>
        <p:spPr>
          <a:xfrm>
            <a:off x="1293709" y="1693369"/>
            <a:ext cx="3810868" cy="3810868"/>
          </a:xfrm>
          <a:prstGeom prst="rect">
            <a:avLst/>
          </a:prstGeom>
        </p:spPr>
      </p:pic>
    </p:spTree>
    <p:extLst>
      <p:ext uri="{BB962C8B-B14F-4D97-AF65-F5344CB8AC3E}">
        <p14:creationId xmlns:p14="http://schemas.microsoft.com/office/powerpoint/2010/main" val="2789411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cfe937-0b20-47f3-9bf0-a703c4ceed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362E4F3E68A34799996FB2811DC205" ma:contentTypeVersion="10" ma:contentTypeDescription="Create a new document." ma:contentTypeScope="" ma:versionID="4b1b7c6e6c400b9c3b5f24aa6b5370e1">
  <xsd:schema xmlns:xsd="http://www.w3.org/2001/XMLSchema" xmlns:xs="http://www.w3.org/2001/XMLSchema" xmlns:p="http://schemas.microsoft.com/office/2006/metadata/properties" xmlns:ns2="13cfe937-0b20-47f3-9bf0-a703c4ceed4b" xmlns:ns3="b4238386-7da1-45fe-8402-3adab5769fc3" targetNamespace="http://schemas.microsoft.com/office/2006/metadata/properties" ma:root="true" ma:fieldsID="67c4d13c9475b4779d3b03734b8e2b8d" ns2:_="" ns3:_="">
    <xsd:import namespace="13cfe937-0b20-47f3-9bf0-a703c4ceed4b"/>
    <xsd:import namespace="b4238386-7da1-45fe-8402-3adab5769fc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fe937-0b20-47f3-9bf0-a703c4ceed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09be131-e051-4104-a245-9491c2d76341"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238386-7da1-45fe-8402-3adab5769fc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880B51-EE92-4C8A-9828-E784E659B1D1}">
  <ds:schemaRefs>
    <ds:schemaRef ds:uri="http://schemas.microsoft.com/sharepoint/v3/contenttype/forms"/>
  </ds:schemaRefs>
</ds:datastoreItem>
</file>

<file path=customXml/itemProps2.xml><?xml version="1.0" encoding="utf-8"?>
<ds:datastoreItem xmlns:ds="http://schemas.openxmlformats.org/officeDocument/2006/customXml" ds:itemID="{EC3C63FD-32DF-4E3A-99A5-761BBC702717}">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13cfe937-0b20-47f3-9bf0-a703c4ceed4b"/>
    <ds:schemaRef ds:uri="b4238386-7da1-45fe-8402-3adab5769fc3"/>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B854A28-52E9-4EDF-8791-CF574F86B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fe937-0b20-47f3-9bf0-a703c4ceed4b"/>
    <ds:schemaRef ds:uri="b4238386-7da1-45fe-8402-3adab5769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446</Words>
  <Application>Microsoft Office PowerPoint</Application>
  <PresentationFormat>Widescreen</PresentationFormat>
  <Paragraphs>80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Arial,Sans-Serif</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Thompson</dc:creator>
  <cp:lastModifiedBy>Emma Barr</cp:lastModifiedBy>
  <cp:revision>29</cp:revision>
  <dcterms:created xsi:type="dcterms:W3CDTF">2023-03-27T11:34:16Z</dcterms:created>
  <dcterms:modified xsi:type="dcterms:W3CDTF">2023-06-14T04:28:06Z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0x010100DB362E4F3E68A34799996FB2811DC205</vt:lpwstr>
  </property>
  <property fmtid="{D5CDD505-2E9C-101B-9397-08002B2CF9AE}" pid="3" name="MediaServiceImageTags">
    <vt:lpwstr/>
  </property>
</Properties>
</file>