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2" r:id="rId3"/>
    <p:sldId id="258" r:id="rId4"/>
    <p:sldId id="259"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59" d="100"/>
          <a:sy n="59" d="100"/>
        </p:scale>
        <p:origin x="63"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9932408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06D76D-26C1-7849-83A7-877757F8A927}" type="datetimeFigureOut">
              <a:rPr lang="en-US" smtClean="0"/>
              <a:t>6/28/2022</a:t>
            </a:fld>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6803D-388B-EB4B-A550-2641E0990F60}" type="slidenum">
              <a:rPr lang="en-US" smtClean="0"/>
              <a:t>‹#›</a:t>
            </a:fld>
            <a:endParaRPr lang="en-US" dirty="0"/>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www.picserver.org/highway-signs2/n/northern-ireland.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legislation.gov.uk/nisi/1978/1039"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hseni.gov.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hseni.gov.uk/resources/codes-of-practice.ht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legislation.gov.uk/nisi/1978/103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9"/>
            <a:ext cx="10515600" cy="1350383"/>
          </a:xfrm>
          <a:ln>
            <a:noFill/>
          </a:ln>
        </p:spPr>
        <p:txBody>
          <a:bodyPr>
            <a:noAutofit/>
          </a:bodyPr>
          <a:lstStyle/>
          <a:p>
            <a:r>
              <a:rPr lang="en-GB" sz="2800" b="1" i="0" dirty="0">
                <a:solidFill>
                  <a:srgbClr val="7030A0"/>
                </a:solidFill>
                <a:effectLst/>
                <a:latin typeface="Arial" panose="020B0604020202020204" pitchFamily="34" charset="0"/>
                <a:cs typeface="Arial" panose="020B0604020202020204" pitchFamily="34" charset="0"/>
              </a:rPr>
              <a:t>The Health and Safety at Work (Northern Ireland) Order 1978</a:t>
            </a: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9FC678B1-297D-43ED-1084-5D9641BEDC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bwMode="auto">
          <a:xfrm>
            <a:off x="3301550" y="1901628"/>
            <a:ext cx="5656332" cy="37708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F3C19CA-F49A-936B-8F9D-1F014A7C94D5}"/>
              </a:ext>
            </a:extLst>
          </p:cNvPr>
          <p:cNvSpPr txBox="1"/>
          <p:nvPr/>
        </p:nvSpPr>
        <p:spPr>
          <a:xfrm>
            <a:off x="1084332" y="6149947"/>
            <a:ext cx="5656332" cy="230832"/>
          </a:xfrm>
          <a:prstGeom prst="rect">
            <a:avLst/>
          </a:prstGeom>
          <a:noFill/>
        </p:spPr>
        <p:txBody>
          <a:bodyPr wrap="square" rtlCol="0">
            <a:spAutoFit/>
          </a:bodyPr>
          <a:lstStyle/>
          <a:p>
            <a:r>
              <a:rPr lang="en-GB" sz="900" dirty="0">
                <a:hlinkClick r:id="rId4" tooltip="https://www.picserver.org/highway-signs2/n/northern-ireland.html"/>
              </a:rPr>
              <a:t>This Photo</a:t>
            </a:r>
            <a:r>
              <a:rPr lang="en-GB" sz="900" dirty="0"/>
              <a:t> by Unknown Author is licensed under </a:t>
            </a:r>
            <a:r>
              <a:rPr lang="en-GB" sz="900" dirty="0">
                <a:hlinkClick r:id="rId5" tooltip="https://creativecommons.org/licenses/by-sa/3.0/"/>
              </a:rPr>
              <a:t>CC BY-SA</a:t>
            </a:r>
            <a:endParaRPr lang="en-GB" sz="900" dirty="0"/>
          </a:p>
        </p:txBody>
      </p:sp>
    </p:spTree>
    <p:extLst>
      <p:ext uri="{BB962C8B-B14F-4D97-AF65-F5344CB8AC3E}">
        <p14:creationId xmlns:p14="http://schemas.microsoft.com/office/powerpoint/2010/main" val="418880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71638" y="508808"/>
            <a:ext cx="10802867" cy="947757"/>
          </a:xfrm>
          <a:ln>
            <a:noFill/>
          </a:ln>
        </p:spPr>
        <p:txBody>
          <a:bodyPr>
            <a:noAutofit/>
          </a:bodyPr>
          <a:lstStyle/>
          <a:p>
            <a:r>
              <a:rPr lang="en-GB" sz="2800" b="1" i="0" dirty="0">
                <a:solidFill>
                  <a:schemeClr val="accent5"/>
                </a:solidFill>
                <a:effectLst/>
                <a:latin typeface="Arial" panose="020B0604020202020204" pitchFamily="34" charset="0"/>
                <a:cs typeface="Arial" panose="020B0604020202020204" pitchFamily="34" charset="0"/>
              </a:rPr>
              <a:t>The Health and Safety at Work (Northern Ireland) Order 1978</a:t>
            </a:r>
            <a:br>
              <a:rPr lang="en-GB" sz="2800" b="0" i="0" dirty="0">
                <a:solidFill>
                  <a:srgbClr val="19315A"/>
                </a:solidFill>
                <a:effectLst/>
                <a:latin typeface="Roboto" panose="02000000000000000000" pitchFamily="2" charset="0"/>
              </a:rPr>
            </a:b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71D25FF-469F-5076-BA2A-D32D64339B52}"/>
              </a:ext>
            </a:extLst>
          </p:cNvPr>
          <p:cNvSpPr txBox="1"/>
          <p:nvPr/>
        </p:nvSpPr>
        <p:spPr>
          <a:xfrm>
            <a:off x="671639" y="1472751"/>
            <a:ext cx="11239837" cy="4893647"/>
          </a:xfrm>
          <a:prstGeom prst="rect">
            <a:avLst/>
          </a:prstGeom>
          <a:noFill/>
        </p:spPr>
        <p:txBody>
          <a:bodyPr wrap="square">
            <a:spAutoFit/>
          </a:bodyPr>
          <a:lstStyle/>
          <a:p>
            <a:endParaRPr lang="en-GB" sz="2400" b="0" i="0" dirty="0">
              <a:solidFill>
                <a:schemeClr val="accent1"/>
              </a:solidFill>
              <a:effectLst/>
              <a:latin typeface="Arial" panose="020B0604020202020204" pitchFamily="34" charset="0"/>
              <a:cs typeface="Arial" panose="020B0604020202020204" pitchFamily="34" charset="0"/>
            </a:endParaRPr>
          </a:p>
          <a:p>
            <a:endParaRPr lang="en-GB" sz="2400" dirty="0">
              <a:solidFill>
                <a:schemeClr val="accent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b="0" i="0" dirty="0">
                <a:solidFill>
                  <a:schemeClr val="accent1"/>
                </a:solidFill>
                <a:effectLst/>
                <a:latin typeface="Arial" panose="020B0604020202020204" pitchFamily="34" charset="0"/>
                <a:cs typeface="Arial" panose="020B0604020202020204" pitchFamily="34" charset="0"/>
              </a:rPr>
              <a:t>The Order imposes duties on employers to look after the health and safety of their employees and responsibilities on employees to comply with the measures put in place for their health and safety.</a:t>
            </a:r>
          </a:p>
          <a:p>
            <a:endParaRPr lang="en-GB" sz="2400" dirty="0">
              <a:solidFill>
                <a:schemeClr val="accent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hlinkClick r:id="rId3"/>
              </a:rPr>
              <a:t>http://www.legislation.gov.uk/nisi/1978/1039</a:t>
            </a: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GB" sz="2400" u="sng" dirty="0">
              <a:solidFill>
                <a:srgbClr val="1A0DAB"/>
              </a:solidFill>
              <a:latin typeface="arial" panose="020B0604020202020204" pitchFamily="34" charset="0"/>
              <a:hlinkClick r:id="rId4"/>
            </a:endParaRPr>
          </a:p>
          <a:p>
            <a:pPr marL="342900" indent="-342900">
              <a:buFont typeface="Wingdings" panose="05000000000000000000" pitchFamily="2" charset="2"/>
              <a:buChar char="Ø"/>
            </a:pPr>
            <a:r>
              <a:rPr lang="en-GB" sz="2400" b="0" i="0" u="sng" dirty="0">
                <a:solidFill>
                  <a:srgbClr val="1A0DAB"/>
                </a:solidFill>
                <a:effectLst/>
                <a:latin typeface="arial" panose="020B0604020202020204" pitchFamily="34" charset="0"/>
                <a:hlinkClick r:id="rId4"/>
              </a:rPr>
              <a:t>Health and Safety Executive Northern Ireland: Home</a:t>
            </a:r>
          </a:p>
          <a:p>
            <a:pPr marL="342900" indent="-342900">
              <a:buFont typeface="Wingdings" panose="05000000000000000000" pitchFamily="2" charset="2"/>
              <a:buChar char="Ø"/>
            </a:pPr>
            <a:endParaRPr lang="en-GB" sz="2400" b="0" i="0" dirty="0">
              <a:solidFill>
                <a:schemeClr val="accent1"/>
              </a:solidFill>
              <a:effectLst/>
              <a:latin typeface="Arial" panose="020B0604020202020204" pitchFamily="34" charset="0"/>
              <a:cs typeface="Arial" panose="020B0604020202020204" pitchFamily="34" charset="0"/>
            </a:endParaRPr>
          </a:p>
          <a:p>
            <a:endParaRPr lang="en-GB" sz="2400" dirty="0">
              <a:solidFill>
                <a:schemeClr val="accent1"/>
              </a:solidFill>
              <a:latin typeface="Arial" panose="020B0604020202020204" pitchFamily="34" charset="0"/>
              <a:cs typeface="Arial" panose="020B0604020202020204" pitchFamily="34" charset="0"/>
            </a:endParaRPr>
          </a:p>
          <a:p>
            <a:endParaRPr lang="en-GB" sz="2400" dirty="0">
              <a:solidFill>
                <a:schemeClr val="accent1"/>
              </a:solidFill>
              <a:latin typeface="Arial" panose="020B0604020202020204" pitchFamily="34" charset="0"/>
              <a:cs typeface="Arial" panose="020B0604020202020204" pitchFamily="34" charset="0"/>
            </a:endParaRPr>
          </a:p>
          <a:p>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14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71638" y="508808"/>
            <a:ext cx="10802867" cy="947757"/>
          </a:xfrm>
          <a:ln>
            <a:noFill/>
          </a:ln>
        </p:spPr>
        <p:txBody>
          <a:bodyPr>
            <a:noAutofit/>
          </a:bodyPr>
          <a:lstStyle/>
          <a:p>
            <a:r>
              <a:rPr lang="en-GB" sz="2800" b="1" i="0" dirty="0">
                <a:solidFill>
                  <a:schemeClr val="accent5"/>
                </a:solidFill>
                <a:effectLst/>
                <a:latin typeface="Arial" panose="020B0604020202020204" pitchFamily="34" charset="0"/>
                <a:cs typeface="Arial" panose="020B0604020202020204" pitchFamily="34" charset="0"/>
              </a:rPr>
              <a:t>The Health and Safety at Work (Northern Ireland) Order 1978</a:t>
            </a:r>
            <a:br>
              <a:rPr lang="en-GB" sz="2800" b="0" i="0" dirty="0">
                <a:solidFill>
                  <a:srgbClr val="19315A"/>
                </a:solidFill>
                <a:effectLst/>
                <a:latin typeface="Roboto" panose="02000000000000000000" pitchFamily="2" charset="0"/>
              </a:rPr>
            </a:b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71D25FF-469F-5076-BA2A-D32D64339B52}"/>
              </a:ext>
            </a:extLst>
          </p:cNvPr>
          <p:cNvSpPr txBox="1"/>
          <p:nvPr/>
        </p:nvSpPr>
        <p:spPr>
          <a:xfrm>
            <a:off x="784927" y="1472751"/>
            <a:ext cx="11126549" cy="3785652"/>
          </a:xfrm>
          <a:prstGeom prst="rect">
            <a:avLst/>
          </a:prstGeom>
          <a:noFill/>
        </p:spPr>
        <p:txBody>
          <a:bodyPr wrap="square">
            <a:spAutoFit/>
          </a:bodyPr>
          <a:lstStyle/>
          <a:p>
            <a:r>
              <a:rPr lang="en-GB" sz="2400" b="1" i="0" dirty="0">
                <a:solidFill>
                  <a:schemeClr val="accent1"/>
                </a:solidFill>
                <a:effectLst/>
                <a:latin typeface="Arial" panose="020B0604020202020204" pitchFamily="34" charset="0"/>
                <a:cs typeface="Arial" panose="020B0604020202020204" pitchFamily="34" charset="0"/>
              </a:rPr>
              <a:t>The Order</a:t>
            </a:r>
          </a:p>
          <a:p>
            <a:pPr algn="l"/>
            <a:endParaRPr lang="en-GB" sz="2400" b="0" i="0" dirty="0">
              <a:solidFill>
                <a:schemeClr val="accent1"/>
              </a:solidFill>
              <a:effectLst/>
              <a:latin typeface="Arial" panose="020B0604020202020204" pitchFamily="34" charset="0"/>
              <a:cs typeface="Arial" panose="020B0604020202020204" pitchFamily="34" charset="0"/>
            </a:endParaRPr>
          </a:p>
          <a:p>
            <a:pPr algn="l"/>
            <a:r>
              <a:rPr lang="en-GB" sz="2400" b="0" i="0" dirty="0">
                <a:solidFill>
                  <a:schemeClr val="accent1"/>
                </a:solidFill>
                <a:effectLst/>
                <a:latin typeface="Arial" panose="020B0604020202020204" pitchFamily="34" charset="0"/>
                <a:cs typeface="Arial" panose="020B0604020202020204" pitchFamily="34" charset="0"/>
              </a:rPr>
              <a:t>There are various regulations made under this Order concerned with health and safety at work including:</a:t>
            </a:r>
          </a:p>
          <a:p>
            <a:pPr algn="l">
              <a:buFont typeface="Arial" panose="020B0604020202020204" pitchFamily="34" charset="0"/>
              <a:buChar char="•"/>
            </a:pPr>
            <a:endParaRPr lang="en-GB" sz="2400" b="0" i="0" dirty="0">
              <a:solidFill>
                <a:schemeClr val="accent1"/>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Management of Health and Safety at Work Regulations (NI) 2000</a:t>
            </a:r>
          </a:p>
          <a:p>
            <a:pPr algn="l">
              <a:buFont typeface="Arial" panose="020B0604020202020204" pitchFamily="34" charset="0"/>
              <a:buChar char="•"/>
            </a:pPr>
            <a:endParaRPr lang="en-GB" sz="2400" b="0" i="0" dirty="0">
              <a:solidFill>
                <a:schemeClr val="accent1"/>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Workplace (Health Safety and Welfare) Regulations (NI) 1993</a:t>
            </a:r>
          </a:p>
          <a:p>
            <a:pPr algn="l">
              <a:buFont typeface="Arial" panose="020B0604020202020204" pitchFamily="34" charset="0"/>
              <a:buChar char="•"/>
            </a:pPr>
            <a:endParaRPr lang="en-GB" sz="2400" b="0" i="0" dirty="0">
              <a:solidFill>
                <a:schemeClr val="accent1"/>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Health and Safety (Display Screen Equipment) Regulations (NI) 1992</a:t>
            </a:r>
          </a:p>
        </p:txBody>
      </p:sp>
    </p:spTree>
    <p:extLst>
      <p:ext uri="{BB962C8B-B14F-4D97-AF65-F5344CB8AC3E}">
        <p14:creationId xmlns:p14="http://schemas.microsoft.com/office/powerpoint/2010/main" val="385466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71638" y="508808"/>
            <a:ext cx="10802867" cy="947757"/>
          </a:xfrm>
          <a:ln>
            <a:noFill/>
          </a:ln>
        </p:spPr>
        <p:txBody>
          <a:bodyPr>
            <a:noAutofit/>
          </a:bodyPr>
          <a:lstStyle/>
          <a:p>
            <a:r>
              <a:rPr lang="en-GB" sz="2800" b="1" i="0" dirty="0">
                <a:solidFill>
                  <a:schemeClr val="accent5"/>
                </a:solidFill>
                <a:effectLst/>
                <a:latin typeface="Arial" panose="020B0604020202020204" pitchFamily="34" charset="0"/>
                <a:cs typeface="Arial" panose="020B0604020202020204" pitchFamily="34" charset="0"/>
              </a:rPr>
              <a:t>The Health and Safety at Work (Northern Ireland) Order 1978</a:t>
            </a:r>
            <a:br>
              <a:rPr lang="en-GB" sz="2800" b="0" i="0" dirty="0">
                <a:solidFill>
                  <a:srgbClr val="19315A"/>
                </a:solidFill>
                <a:effectLst/>
                <a:latin typeface="Roboto" panose="02000000000000000000" pitchFamily="2" charset="0"/>
              </a:rPr>
            </a:b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71D25FF-469F-5076-BA2A-D32D64339B52}"/>
              </a:ext>
            </a:extLst>
          </p:cNvPr>
          <p:cNvSpPr txBox="1"/>
          <p:nvPr/>
        </p:nvSpPr>
        <p:spPr>
          <a:xfrm>
            <a:off x="671639" y="1472751"/>
            <a:ext cx="11239837" cy="4524315"/>
          </a:xfrm>
          <a:prstGeom prst="rect">
            <a:avLst/>
          </a:prstGeom>
          <a:noFill/>
        </p:spPr>
        <p:txBody>
          <a:bodyPr wrap="square">
            <a:spAutoFit/>
          </a:bodyPr>
          <a:lstStyle/>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Provision and Use of Work Equipment Regulations (NI) 1999</a:t>
            </a:r>
          </a:p>
          <a:p>
            <a:pPr algn="l">
              <a:buFont typeface="Arial" panose="020B0604020202020204" pitchFamily="34" charset="0"/>
              <a:buChar char="•"/>
            </a:pPr>
            <a:endParaRPr lang="en-GB" sz="2400" b="0" i="0" dirty="0">
              <a:solidFill>
                <a:schemeClr val="accent1"/>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Manual Handling Operations Regulations (NI) 1992</a:t>
            </a:r>
          </a:p>
          <a:p>
            <a:pPr algn="l">
              <a:buFont typeface="Arial" panose="020B0604020202020204" pitchFamily="34" charset="0"/>
              <a:buChar char="•"/>
            </a:pPr>
            <a:endParaRPr lang="en-GB" sz="2400" b="0" i="0" dirty="0">
              <a:solidFill>
                <a:schemeClr val="accent1"/>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Personal Protective Equipment at Work Regulations (NI) 1993</a:t>
            </a:r>
          </a:p>
          <a:p>
            <a:pPr algn="l"/>
            <a:endParaRPr lang="en-GB" sz="2400" b="0" i="0" dirty="0">
              <a:solidFill>
                <a:schemeClr val="accent1"/>
              </a:solidFill>
              <a:effectLst/>
              <a:latin typeface="Arial" panose="020B0604020202020204" pitchFamily="34" charset="0"/>
              <a:cs typeface="Arial" panose="020B0604020202020204" pitchFamily="34" charset="0"/>
            </a:endParaRPr>
          </a:p>
          <a:p>
            <a:pPr algn="l"/>
            <a:r>
              <a:rPr lang="en-GB" sz="2400" b="0" i="0" dirty="0">
                <a:solidFill>
                  <a:schemeClr val="accent1"/>
                </a:solidFill>
                <a:effectLst/>
                <a:latin typeface="Arial" panose="020B0604020202020204" pitchFamily="34" charset="0"/>
                <a:cs typeface="Arial" panose="020B0604020202020204" pitchFamily="34" charset="0"/>
              </a:rPr>
              <a:t>The regulations require that employers carry out risk assessments and provide employees with information and training where necessary.</a:t>
            </a:r>
          </a:p>
          <a:p>
            <a:pPr algn="l"/>
            <a:endParaRPr lang="en-GB" sz="2400" b="0" i="0" dirty="0">
              <a:solidFill>
                <a:schemeClr val="accent1"/>
              </a:solidFill>
              <a:effectLst/>
              <a:latin typeface="Arial" panose="020B0604020202020204" pitchFamily="34" charset="0"/>
              <a:cs typeface="Arial" panose="020B0604020202020204" pitchFamily="34" charset="0"/>
            </a:endParaRPr>
          </a:p>
          <a:p>
            <a:pPr algn="l"/>
            <a:r>
              <a:rPr lang="en-GB" sz="2400" b="0" i="0" dirty="0">
                <a:solidFill>
                  <a:schemeClr val="accent1"/>
                </a:solidFill>
                <a:effectLst/>
                <a:latin typeface="Arial" panose="020B0604020202020204" pitchFamily="34" charset="0"/>
                <a:cs typeface="Arial" panose="020B0604020202020204" pitchFamily="34" charset="0"/>
              </a:rPr>
              <a:t>The Management of Health and Safety at Work Regulations (NI) 2000 sets out more explicitly what organisations must do to comply with the Health and Safety at Work (NI) Order.</a:t>
            </a:r>
          </a:p>
        </p:txBody>
      </p:sp>
    </p:spTree>
    <p:extLst>
      <p:ext uri="{BB962C8B-B14F-4D97-AF65-F5344CB8AC3E}">
        <p14:creationId xmlns:p14="http://schemas.microsoft.com/office/powerpoint/2010/main" val="3639743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Autofit/>
          </a:bodyPr>
          <a:lstStyle/>
          <a:p>
            <a:r>
              <a:rPr lang="en-GB" sz="2800" b="1" i="0" dirty="0">
                <a:solidFill>
                  <a:schemeClr val="accent5"/>
                </a:solidFill>
                <a:effectLst/>
                <a:latin typeface="Arial" panose="020B0604020202020204" pitchFamily="34" charset="0"/>
                <a:cs typeface="Arial" panose="020B0604020202020204" pitchFamily="34" charset="0"/>
              </a:rPr>
              <a:t>The Health and Safety at Work (Northern Ireland) Order 1978</a:t>
            </a:r>
            <a:br>
              <a:rPr lang="en-GB" sz="2800" b="0" i="0" dirty="0">
                <a:solidFill>
                  <a:srgbClr val="19315A"/>
                </a:solidFill>
                <a:effectLst/>
                <a:latin typeface="Roboto" panose="02000000000000000000" pitchFamily="2" charset="0"/>
              </a:rPr>
            </a:b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B1BD3CB-9BED-F2ED-E758-1B4559BFF154}"/>
              </a:ext>
            </a:extLst>
          </p:cNvPr>
          <p:cNvSpPr>
            <a:spLocks noGrp="1"/>
          </p:cNvSpPr>
          <p:nvPr>
            <p:ph idx="1"/>
          </p:nvPr>
        </p:nvSpPr>
        <p:spPr>
          <a:xfrm>
            <a:off x="833480" y="1097342"/>
            <a:ext cx="10463676" cy="4939316"/>
          </a:xfrm>
        </p:spPr>
        <p:txBody>
          <a:bodyPr/>
          <a:lstStyle/>
          <a:p>
            <a:endParaRPr lang="en-GB" dirty="0"/>
          </a:p>
          <a:p>
            <a:endParaRPr lang="en-GB" dirty="0"/>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B84F43B-A753-13EB-748F-6624D269BF7E}"/>
              </a:ext>
            </a:extLst>
          </p:cNvPr>
          <p:cNvSpPr txBox="1"/>
          <p:nvPr/>
        </p:nvSpPr>
        <p:spPr>
          <a:xfrm>
            <a:off x="914400" y="1577947"/>
            <a:ext cx="10616750" cy="4524315"/>
          </a:xfrm>
          <a:prstGeom prst="rect">
            <a:avLst/>
          </a:prstGeom>
          <a:noFill/>
        </p:spPr>
        <p:txBody>
          <a:bodyPr wrap="square">
            <a:spAutoFit/>
          </a:bodyPr>
          <a:lstStyle/>
          <a:p>
            <a:pPr marL="342900" indent="-342900" algn="l">
              <a:buFont typeface="Wingdings" panose="05000000000000000000" pitchFamily="2" charset="2"/>
              <a:buChar char="Ø"/>
            </a:pPr>
            <a:r>
              <a:rPr lang="en-GB" sz="2400" b="0" i="0" dirty="0">
                <a:solidFill>
                  <a:schemeClr val="accent1"/>
                </a:solidFill>
                <a:effectLst/>
                <a:latin typeface="Arial" panose="020B0604020202020204" pitchFamily="34" charset="0"/>
                <a:cs typeface="Arial" panose="020B0604020202020204" pitchFamily="34" charset="0"/>
              </a:rPr>
              <a:t>The Health and Safety Executive in GB has published an approved Code of Practice for use with the regulations, </a:t>
            </a:r>
            <a:r>
              <a:rPr lang="en-GB" sz="2400" b="0" i="0" dirty="0">
                <a:solidFill>
                  <a:srgbClr val="0070C0"/>
                </a:solidFill>
                <a:effectLst/>
                <a:latin typeface="Arial" panose="020B0604020202020204" pitchFamily="34" charset="0"/>
                <a:cs typeface="Arial" panose="020B0604020202020204" pitchFamily="34" charset="0"/>
              </a:rPr>
              <a:t>(</a:t>
            </a:r>
            <a:r>
              <a:rPr lang="en-GB" sz="2400" b="0" i="0" dirty="0">
                <a:solidFill>
                  <a:srgbClr val="0070C0"/>
                </a:solidFill>
                <a:effectLst/>
                <a:latin typeface="Arial" panose="020B0604020202020204" pitchFamily="34" charset="0"/>
                <a:cs typeface="Arial" panose="020B0604020202020204" pitchFamily="34" charset="0"/>
                <a:hlinkClick r:id="rId3" tooltip="external link opens in a new window / tab">
                  <a:extLst>
                    <a:ext uri="{A12FA001-AC4F-418D-AE19-62706E023703}">
                      <ahyp:hlinkClr xmlns:ahyp="http://schemas.microsoft.com/office/drawing/2018/hyperlinkcolor" val="tx"/>
                    </a:ext>
                  </a:extLst>
                </a:hlinkClick>
              </a:rPr>
              <a:t>Management of Health and Safety at Work Regulations 1999 Approved Code of Practice(external link opens in a new window / tab)</a:t>
            </a:r>
            <a:r>
              <a:rPr lang="en-GB" sz="2400" b="0" i="0" dirty="0">
                <a:solidFill>
                  <a:srgbClr val="0070C0"/>
                </a:solidFill>
                <a:effectLst/>
                <a:latin typeface="Arial" panose="020B0604020202020204" pitchFamily="34" charset="0"/>
                <a:cs typeface="Arial" panose="020B0604020202020204" pitchFamily="34" charset="0"/>
              </a:rPr>
              <a:t>)</a:t>
            </a:r>
            <a:r>
              <a:rPr lang="en-GB" sz="2400" b="0" i="0" dirty="0">
                <a:solidFill>
                  <a:srgbClr val="7030A0"/>
                </a:solidFill>
                <a:effectLst/>
                <a:latin typeface="Arial" panose="020B0604020202020204" pitchFamily="34" charset="0"/>
                <a:cs typeface="Arial" panose="020B0604020202020204" pitchFamily="34" charset="0"/>
              </a:rPr>
              <a:t> </a:t>
            </a:r>
            <a:r>
              <a:rPr lang="en-GB" sz="2400" b="0" i="0" dirty="0">
                <a:solidFill>
                  <a:schemeClr val="accent1"/>
                </a:solidFill>
                <a:effectLst/>
                <a:latin typeface="Arial" panose="020B0604020202020204" pitchFamily="34" charset="0"/>
                <a:cs typeface="Arial" panose="020B0604020202020204" pitchFamily="34" charset="0"/>
              </a:rPr>
              <a:t>which has been approved for use in NI by the Health and Safety Executive (NI).</a:t>
            </a:r>
          </a:p>
          <a:p>
            <a:pPr marL="342900" indent="-342900" algn="l">
              <a:buFont typeface="Wingdings" panose="05000000000000000000" pitchFamily="2" charset="2"/>
              <a:buChar char="Ø"/>
            </a:pPr>
            <a:endParaRPr lang="en-GB" sz="2400" dirty="0">
              <a:solidFill>
                <a:srgbClr val="7030A0"/>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Ø"/>
            </a:pPr>
            <a:r>
              <a:rPr lang="en-GB" sz="2400" b="0" i="0" dirty="0">
                <a:solidFill>
                  <a:srgbClr val="7030A0"/>
                </a:solidFill>
                <a:effectLst/>
                <a:latin typeface="Arial" panose="020B0604020202020204" pitchFamily="34" charset="0"/>
                <a:cs typeface="Arial" panose="020B0604020202020204" pitchFamily="34" charset="0"/>
              </a:rPr>
              <a:t> </a:t>
            </a:r>
            <a:r>
              <a:rPr lang="en-GB" sz="2400" b="0" i="0" dirty="0">
                <a:solidFill>
                  <a:schemeClr val="accent1"/>
                </a:solidFill>
                <a:effectLst/>
                <a:latin typeface="Roboto" panose="02000000000000000000" pitchFamily="2" charset="0"/>
              </a:rPr>
              <a:t>The Code has a special legal status – a court will take account of whether an organisation has followed the Code in prosecutions for breach of health and safety legislation, unless the organisation can prove that they complied with the law in some other way.</a:t>
            </a:r>
          </a:p>
          <a:p>
            <a:pPr algn="l">
              <a:buFont typeface="Arial" panose="020B0604020202020204" pitchFamily="34" charset="0"/>
              <a:buChar char="•"/>
            </a:pPr>
            <a:r>
              <a:rPr lang="en-GB" sz="2400" b="0" i="0" dirty="0">
                <a:solidFill>
                  <a:srgbClr val="FFFFFF"/>
                </a:solidFill>
                <a:effectLst/>
                <a:latin typeface="Roboto" panose="02000000000000000000" pitchFamily="2" charset="0"/>
                <a:hlinkClick r:id="rId4" tooltip="external link opens in a new window / tab"/>
              </a:rPr>
              <a:t>The Health and Safety at Work (Northern Ireland) Order 1978 </a:t>
            </a:r>
            <a:endParaRPr lang="en-GB" sz="2400" b="0" i="0" dirty="0">
              <a:solidFill>
                <a:srgbClr val="333333"/>
              </a:solidFill>
              <a:effectLst/>
              <a:latin typeface="Roboto" panose="02000000000000000000" pitchFamily="2" charset="0"/>
            </a:endParaRPr>
          </a:p>
          <a:p>
            <a:pPr marL="342900" indent="-342900">
              <a:buFont typeface="Wingdings" panose="05000000000000000000" pitchFamily="2" charset="2"/>
              <a:buChar char="Ø"/>
            </a:pPr>
            <a:endParaRPr lang="en-GB"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64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71638" y="508808"/>
            <a:ext cx="10802867" cy="947757"/>
          </a:xfrm>
          <a:ln>
            <a:noFill/>
          </a:ln>
        </p:spPr>
        <p:txBody>
          <a:bodyPr>
            <a:noAutofit/>
          </a:bodyPr>
          <a:lstStyle/>
          <a:p>
            <a:r>
              <a:rPr lang="en-GB" sz="2800" b="1" i="0" dirty="0">
                <a:solidFill>
                  <a:schemeClr val="accent5"/>
                </a:solidFill>
                <a:effectLst/>
                <a:latin typeface="Arial" panose="020B0604020202020204" pitchFamily="34" charset="0"/>
                <a:cs typeface="Arial" panose="020B0604020202020204" pitchFamily="34" charset="0"/>
              </a:rPr>
              <a:t>The Health and Safety at Work (Northern Ireland) Order 1978</a:t>
            </a:r>
            <a:br>
              <a:rPr lang="en-GB" sz="2800" b="0" i="0" dirty="0">
                <a:solidFill>
                  <a:srgbClr val="19315A"/>
                </a:solidFill>
                <a:effectLst/>
                <a:latin typeface="Roboto" panose="02000000000000000000" pitchFamily="2" charset="0"/>
              </a:rPr>
            </a:br>
            <a:endParaRPr lang="en-US" sz="28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1949008"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sp>
        <p:nvSpPr>
          <p:cNvPr id="5" name="Content Placeholder 2">
            <a:extLst>
              <a:ext uri="{FF2B5EF4-FFF2-40B4-BE49-F238E27FC236}">
                <a16:creationId xmlns:a16="http://schemas.microsoft.com/office/drawing/2014/main" id="{38EE5A54-8318-41D2-96FF-A6BBE063C32B}"/>
              </a:ext>
            </a:extLst>
          </p:cNvPr>
          <p:cNvSpPr txBox="1">
            <a:spLocks/>
          </p:cNvSpPr>
          <p:nvPr/>
        </p:nvSpPr>
        <p:spPr>
          <a:xfrm>
            <a:off x="2299699" y="1379805"/>
            <a:ext cx="7760596" cy="433776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71D25FF-469F-5076-BA2A-D32D64339B52}"/>
              </a:ext>
            </a:extLst>
          </p:cNvPr>
          <p:cNvSpPr txBox="1"/>
          <p:nvPr/>
        </p:nvSpPr>
        <p:spPr>
          <a:xfrm>
            <a:off x="671639" y="1472751"/>
            <a:ext cx="11239837" cy="3416320"/>
          </a:xfrm>
          <a:prstGeom prst="rect">
            <a:avLst/>
          </a:prstGeom>
          <a:noFill/>
        </p:spPr>
        <p:txBody>
          <a:bodyPr wrap="square">
            <a:spAutoFit/>
          </a:bodyPr>
          <a:lstStyle/>
          <a:p>
            <a:pPr algn="l"/>
            <a:r>
              <a:rPr lang="en-GB" sz="2400" b="0" i="0" dirty="0">
                <a:solidFill>
                  <a:schemeClr val="accent1"/>
                </a:solidFill>
                <a:effectLst/>
                <a:latin typeface="Arial" panose="020B0604020202020204" pitchFamily="34" charset="0"/>
                <a:cs typeface="Arial" panose="020B0604020202020204" pitchFamily="34" charset="0"/>
              </a:rPr>
              <a:t>Records management considerations</a:t>
            </a:r>
          </a:p>
          <a:p>
            <a:pPr algn="l"/>
            <a:endParaRPr lang="en-GB" sz="2400" b="0" i="0" dirty="0">
              <a:solidFill>
                <a:schemeClr val="accent1"/>
              </a:solidFill>
              <a:effectLst/>
              <a:latin typeface="Arial" panose="020B0604020202020204" pitchFamily="34" charset="0"/>
              <a:cs typeface="Arial" panose="020B0604020202020204" pitchFamily="34" charset="0"/>
            </a:endParaRPr>
          </a:p>
          <a:p>
            <a:pPr algn="l"/>
            <a:r>
              <a:rPr lang="en-GB" sz="2400" b="0" i="0" dirty="0">
                <a:solidFill>
                  <a:schemeClr val="accent1"/>
                </a:solidFill>
                <a:effectLst/>
                <a:latin typeface="Arial" panose="020B0604020202020204" pitchFamily="34" charset="0"/>
                <a:cs typeface="Arial" panose="020B0604020202020204" pitchFamily="34" charset="0"/>
              </a:rPr>
              <a:t>Organisations should retain equipment maintenance records, records of assessments and training records etc for appropriate periods, as proof that they are complying with the law and maintaining the safety of their employees.</a:t>
            </a:r>
          </a:p>
          <a:p>
            <a:pPr algn="l"/>
            <a:endParaRPr lang="en-GB" sz="2400" b="0" i="0" dirty="0">
              <a:solidFill>
                <a:schemeClr val="accent1"/>
              </a:solidFill>
              <a:effectLst/>
              <a:latin typeface="Arial" panose="020B0604020202020204" pitchFamily="34" charset="0"/>
              <a:cs typeface="Arial" panose="020B0604020202020204" pitchFamily="34" charset="0"/>
            </a:endParaRPr>
          </a:p>
          <a:p>
            <a:pPr algn="l"/>
            <a:r>
              <a:rPr lang="en-GB" sz="2400" b="0" i="0" dirty="0">
                <a:solidFill>
                  <a:schemeClr val="accent1"/>
                </a:solidFill>
                <a:effectLst/>
                <a:latin typeface="Arial" panose="020B0604020202020204" pitchFamily="34" charset="0"/>
                <a:cs typeface="Arial" panose="020B0604020202020204" pitchFamily="34" charset="0"/>
              </a:rPr>
              <a:t>Retention of these records will also assist organisations to appropriately defend against any legal action and comply with investigations carried out by the Health and Safety Executive NI and/or RQIA.</a:t>
            </a:r>
          </a:p>
        </p:txBody>
      </p:sp>
    </p:spTree>
    <p:extLst>
      <p:ext uri="{BB962C8B-B14F-4D97-AF65-F5344CB8AC3E}">
        <p14:creationId xmlns:p14="http://schemas.microsoft.com/office/powerpoint/2010/main" val="4105043426"/>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9FC4FB84-55A1-BD45-97B9-D5E4D70423BD}" vid="{7D751C1C-81D8-B747-AA62-D7B00DDC5289}"/>
    </a:ext>
  </a:extLst>
</a:theme>
</file>

<file path=docProps/app.xml><?xml version="1.0" encoding="utf-8"?>
<Properties xmlns="http://schemas.openxmlformats.org/officeDocument/2006/extended-properties" xmlns:vt="http://schemas.openxmlformats.org/officeDocument/2006/docPropsVTypes">
  <TotalTime>53</TotalTime>
  <Words>480</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vt:lpstr>
      <vt:lpstr>Calibri</vt:lpstr>
      <vt:lpstr>Calibri Light</vt:lpstr>
      <vt:lpstr>Roboto</vt:lpstr>
      <vt:lpstr>Wingdings</vt:lpstr>
      <vt:lpstr>Office Theme</vt:lpstr>
      <vt:lpstr>The Health and Safety at Work (Northern Ireland) Order 1978</vt:lpstr>
      <vt:lpstr>The Health and Safety at Work (Northern Ireland) Order 1978 </vt:lpstr>
      <vt:lpstr>The Health and Safety at Work (Northern Ireland) Order 1978 </vt:lpstr>
      <vt:lpstr>The Health and Safety at Work (Northern Ireland) Order 1978 </vt:lpstr>
      <vt:lpstr>The Health and Safety at Work (Northern Ireland) Order 1978 </vt:lpstr>
      <vt:lpstr>The Health and Safety at Work (Northern Ireland) Order 1978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 and Safety at Work (Northern Ireland) Order 1978</dc:title>
  <dc:creator>Lesley Wood</dc:creator>
  <cp:lastModifiedBy>Lesley Wood</cp:lastModifiedBy>
  <cp:revision>1</cp:revision>
  <dcterms:created xsi:type="dcterms:W3CDTF">2022-06-28T12:51:09Z</dcterms:created>
  <dcterms:modified xsi:type="dcterms:W3CDTF">2022-06-28T13:44:23Z</dcterms:modified>
</cp:coreProperties>
</file>