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3"/>
  </p:notesMasterIdLst>
  <p:sldIdLst>
    <p:sldId id="256" r:id="rId5"/>
    <p:sldId id="259" r:id="rId6"/>
    <p:sldId id="261" r:id="rId7"/>
    <p:sldId id="265" r:id="rId8"/>
    <p:sldId id="266" r:id="rId9"/>
    <p:sldId id="268" r:id="rId10"/>
    <p:sldId id="267" r:id="rId11"/>
    <p:sldId id="26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76" autoAdjust="0"/>
    <p:restoredTop sz="95952"/>
  </p:normalViewPr>
  <p:slideViewPr>
    <p:cSldViewPr snapToGrid="0" snapToObjects="1">
      <p:cViewPr varScale="1">
        <p:scale>
          <a:sx n="114" d="100"/>
          <a:sy n="114" d="100"/>
        </p:scale>
        <p:origin x="12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EC8FE7-CFF2-4EB2-8394-445955E9BF9D}" type="datetimeFigureOut">
              <a:rPr lang="en-GB" smtClean="0"/>
              <a:t>26/11/2021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5A0A8B-FA8E-4587-9637-875E84741B44}" type="slidenum">
              <a:rPr lang="en-GB" smtClean="0"/>
              <a:t>‹#›</a:t>
            </a:fld>
            <a:endParaRPr lang="en-GB"/>
          </a:p>
        </p:txBody>
      </p:sp>
    </p:spTree>
    <p:extLst>
      <p:ext uri="{BB962C8B-B14F-4D97-AF65-F5344CB8AC3E}">
        <p14:creationId xmlns:p14="http://schemas.microsoft.com/office/powerpoint/2010/main" val="3309111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06D76D-26C1-7849-83A7-877757F8A927}" type="datetimeFigureOut">
              <a:rPr lang="en-US" smtClean="0"/>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2831724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06D76D-26C1-7849-83A7-877757F8A927}" type="datetimeFigureOut">
              <a:rPr lang="en-US" smtClean="0"/>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3184832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06D76D-26C1-7849-83A7-877757F8A927}" type="datetimeFigureOut">
              <a:rPr lang="en-US" smtClean="0"/>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1315079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06D76D-26C1-7849-83A7-877757F8A927}" type="datetimeFigureOut">
              <a:rPr lang="en-US" smtClean="0"/>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993240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06D76D-26C1-7849-83A7-877757F8A927}" type="datetimeFigureOut">
              <a:rPr lang="en-US" smtClean="0"/>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3985709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06D76D-26C1-7849-83A7-877757F8A927}" type="datetimeFigureOut">
              <a:rPr lang="en-US" smtClean="0"/>
              <a:t>11/26/2021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178516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06D76D-26C1-7849-83A7-877757F8A927}" type="datetimeFigureOut">
              <a:rPr lang="en-US" smtClean="0"/>
              <a:t>11/26/2021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753864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06D76D-26C1-7849-83A7-877757F8A927}" type="datetimeFigureOut">
              <a:rPr lang="en-US" smtClean="0"/>
              <a:t>11/26/2021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667182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06D76D-26C1-7849-83A7-877757F8A927}" type="datetimeFigureOut">
              <a:rPr lang="en-US" smtClean="0"/>
              <a:t>11/26/2021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1242250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06D76D-26C1-7849-83A7-877757F8A927}" type="datetimeFigureOut">
              <a:rPr lang="en-US" smtClean="0"/>
              <a:t>11/26/2021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549618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06D76D-26C1-7849-83A7-877757F8A927}" type="datetimeFigureOut">
              <a:rPr lang="en-US" smtClean="0"/>
              <a:t>11/26/2021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F6803D-388B-EB4B-A550-2641E0990F60}" type="slidenum">
              <a:rPr lang="en-US" smtClean="0"/>
              <a:t>‹#›</a:t>
            </a:fld>
            <a:endParaRPr lang="en-US"/>
          </a:p>
        </p:txBody>
      </p:sp>
    </p:spTree>
    <p:extLst>
      <p:ext uri="{BB962C8B-B14F-4D97-AF65-F5344CB8AC3E}">
        <p14:creationId xmlns:p14="http://schemas.microsoft.com/office/powerpoint/2010/main" val="4273213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6D76D-26C1-7849-83A7-877757F8A927}" type="datetimeFigureOut">
              <a:rPr lang="en-US" smtClean="0"/>
              <a:t>11/26/2021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803D-388B-EB4B-A550-2641E0990F60}" type="slidenum">
              <a:rPr lang="en-US" smtClean="0"/>
              <a:t>‹#›</a:t>
            </a:fld>
            <a:endParaRPr lang="en-US"/>
          </a:p>
        </p:txBody>
      </p:sp>
    </p:spTree>
    <p:extLst>
      <p:ext uri="{BB962C8B-B14F-4D97-AF65-F5344CB8AC3E}">
        <p14:creationId xmlns:p14="http://schemas.microsoft.com/office/powerpoint/2010/main" val="396306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_gLW92WBMU"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tuc.org.uk/blogs/how-resist-resilience-narrative-and-organise-less-stressful-work"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67CC4-4133-EA45-B050-CEEFAADE70E6}"/>
              </a:ext>
            </a:extLst>
          </p:cNvPr>
          <p:cNvSpPr>
            <a:spLocks noGrp="1"/>
          </p:cNvSpPr>
          <p:nvPr>
            <p:ph type="ctrTitle"/>
          </p:nvPr>
        </p:nvSpPr>
        <p:spPr>
          <a:xfrm>
            <a:off x="685800" y="2653159"/>
            <a:ext cx="7772400" cy="1311007"/>
          </a:xfrm>
        </p:spPr>
        <p:txBody>
          <a:bodyPr anchor="t">
            <a:normAutofit fontScale="90000"/>
          </a:bodyPr>
          <a:lstStyle/>
          <a:p>
            <a:pPr algn="l"/>
            <a:r>
              <a:rPr lang="en-US" sz="4800" dirty="0">
                <a:solidFill>
                  <a:schemeClr val="bg1"/>
                </a:solidFill>
                <a:latin typeface="Arial" panose="020B0604020202020204" pitchFamily="34" charset="0"/>
                <a:cs typeface="Arial" panose="020B0604020202020204" pitchFamily="34" charset="0"/>
              </a:rPr>
              <a:t>Supporting members</a:t>
            </a:r>
            <a:br>
              <a:rPr lang="en-US" sz="4800" dirty="0">
                <a:solidFill>
                  <a:schemeClr val="bg1"/>
                </a:solidFill>
                <a:latin typeface="Arial" panose="020B0604020202020204" pitchFamily="34" charset="0"/>
                <a:cs typeface="Arial" panose="020B0604020202020204" pitchFamily="34" charset="0"/>
              </a:rPr>
            </a:br>
            <a:r>
              <a:rPr lang="en-US" sz="4800" dirty="0">
                <a:solidFill>
                  <a:schemeClr val="bg1"/>
                </a:solidFill>
                <a:latin typeface="Arial" panose="020B0604020202020204" pitchFamily="34" charset="0"/>
                <a:cs typeface="Arial" panose="020B0604020202020204" pitchFamily="34" charset="0"/>
              </a:rPr>
              <a:t>in the workplace</a:t>
            </a:r>
          </a:p>
        </p:txBody>
      </p:sp>
      <p:sp>
        <p:nvSpPr>
          <p:cNvPr id="4" name="Title 1">
            <a:extLst>
              <a:ext uri="{FF2B5EF4-FFF2-40B4-BE49-F238E27FC236}">
                <a16:creationId xmlns:a16="http://schemas.microsoft.com/office/drawing/2014/main" id="{1CF22CD5-1764-4149-86CE-97B92BCC4C8C}"/>
              </a:ext>
            </a:extLst>
          </p:cNvPr>
          <p:cNvSpPr txBox="1">
            <a:spLocks/>
          </p:cNvSpPr>
          <p:nvPr/>
        </p:nvSpPr>
        <p:spPr>
          <a:xfrm>
            <a:off x="685800" y="2489813"/>
            <a:ext cx="7772400" cy="672028"/>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sz="1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2502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594911" y="449210"/>
            <a:ext cx="7886700" cy="1325563"/>
          </a:xfrm>
          <a:ln>
            <a:noFill/>
          </a:ln>
        </p:spPr>
        <p:txBody>
          <a:bodyPr>
            <a:normAutofit/>
          </a:bodyPr>
          <a:lstStyle/>
          <a:p>
            <a:r>
              <a:rPr lang="en-US" sz="4000" b="1" dirty="0">
                <a:solidFill>
                  <a:schemeClr val="accent5"/>
                </a:solidFill>
                <a:latin typeface="Arial" panose="020B0604020202020204" pitchFamily="34" charset="0"/>
                <a:cs typeface="Arial" panose="020B0604020202020204" pitchFamily="34" charset="0"/>
              </a:rPr>
              <a:t>The ‘R’ word</a:t>
            </a:r>
          </a:p>
        </p:txBody>
      </p:sp>
      <p:sp>
        <p:nvSpPr>
          <p:cNvPr id="3" name="Content Placeholder 2">
            <a:extLst>
              <a:ext uri="{FF2B5EF4-FFF2-40B4-BE49-F238E27FC236}">
                <a16:creationId xmlns:a16="http://schemas.microsoft.com/office/drawing/2014/main" id="{00DB5D4F-8B9B-2B43-A8EC-96EF5590829A}"/>
              </a:ext>
            </a:extLst>
          </p:cNvPr>
          <p:cNvSpPr>
            <a:spLocks noGrp="1"/>
          </p:cNvSpPr>
          <p:nvPr>
            <p:ph idx="1"/>
          </p:nvPr>
        </p:nvSpPr>
        <p:spPr>
          <a:xfrm>
            <a:off x="818744" y="1794735"/>
            <a:ext cx="7439034" cy="1677862"/>
          </a:xfrm>
        </p:spPr>
        <p:txBody>
          <a:bodyPr>
            <a:normAutofit/>
          </a:bodyPr>
          <a:lstStyle/>
          <a:p>
            <a:pPr marL="0" lvl="0" indent="0" defTabSz="914400" eaLnBrk="0" fontAlgn="base" hangingPunct="0">
              <a:spcBef>
                <a:spcPct val="0"/>
              </a:spcBef>
              <a:spcAft>
                <a:spcPct val="0"/>
              </a:spcAft>
              <a:buNone/>
            </a:pPr>
            <a:r>
              <a:rPr lang="en-US" altLang="en-US" sz="2000" dirty="0">
                <a:solidFill>
                  <a:schemeClr val="tx1">
                    <a:lumMod val="95000"/>
                    <a:lumOff val="5000"/>
                  </a:schemeClr>
                </a:solidFill>
                <a:latin typeface="Arial" panose="020B0604020202020204" pitchFamily="34" charset="0"/>
                <a:cs typeface="Arial" panose="020B0604020202020204" pitchFamily="34" charset="0"/>
              </a:rPr>
              <a:t>Rubber band analogy</a:t>
            </a:r>
          </a:p>
          <a:p>
            <a:pPr marL="0" lvl="0" indent="0" defTabSz="914400" eaLnBrk="0" fontAlgn="base" hangingPunct="0">
              <a:spcBef>
                <a:spcPct val="0"/>
              </a:spcBef>
              <a:spcAft>
                <a:spcPct val="0"/>
              </a:spcAft>
              <a:buNone/>
            </a:pPr>
            <a:r>
              <a:rPr lang="en-US" altLang="en-US" sz="2000" dirty="0">
                <a:solidFill>
                  <a:schemeClr val="tx1">
                    <a:lumMod val="95000"/>
                    <a:lumOff val="5000"/>
                  </a:schemeClr>
                </a:solidFill>
                <a:latin typeface="Arial" panose="020B0604020202020204" pitchFamily="34" charset="0"/>
                <a:cs typeface="Arial" panose="020B0604020202020204" pitchFamily="34" charset="0"/>
                <a:hlinkClick r:id="rId3"/>
              </a:rPr>
              <a:t>https://www.youtube.com/watch?v=-_gLW92WBMU</a:t>
            </a:r>
            <a:endParaRPr lang="en-US" altLang="en-US" sz="2000" dirty="0">
              <a:solidFill>
                <a:schemeClr val="tx1">
                  <a:lumMod val="95000"/>
                  <a:lumOff val="5000"/>
                </a:schemeClr>
              </a:solidFill>
              <a:latin typeface="Arial" panose="020B0604020202020204" pitchFamily="34" charset="0"/>
              <a:cs typeface="Arial" panose="020B0604020202020204" pitchFamily="34" charset="0"/>
            </a:endParaRPr>
          </a:p>
          <a:p>
            <a:pPr marL="0" lvl="0" indent="0" defTabSz="914400" eaLnBrk="0" fontAlgn="base" hangingPunct="0">
              <a:spcBef>
                <a:spcPct val="0"/>
              </a:spcBef>
              <a:spcAft>
                <a:spcPct val="0"/>
              </a:spcAft>
              <a:buNone/>
            </a:pPr>
            <a:endParaRPr lang="en-US" altLang="en-US" sz="2000" dirty="0">
              <a:solidFill>
                <a:schemeClr val="tx1">
                  <a:lumMod val="95000"/>
                  <a:lumOff val="5000"/>
                </a:schemeClr>
              </a:solidFill>
              <a:latin typeface="Arial" panose="020B0604020202020204" pitchFamily="34" charset="0"/>
              <a:cs typeface="Arial" panose="020B0604020202020204" pitchFamily="34" charset="0"/>
            </a:endParaRPr>
          </a:p>
          <a:p>
            <a:pPr marL="0" lvl="0" indent="0" defTabSz="914400" eaLnBrk="0" fontAlgn="base" hangingPunct="0">
              <a:spcBef>
                <a:spcPct val="0"/>
              </a:spcBef>
              <a:spcAft>
                <a:spcPct val="0"/>
              </a:spcAft>
              <a:buNone/>
            </a:pPr>
            <a:endParaRPr lang="en-US" altLang="en-US" sz="2000" dirty="0">
              <a:solidFill>
                <a:schemeClr val="tx1">
                  <a:lumMod val="95000"/>
                  <a:lumOff val="5000"/>
                </a:schemeClr>
              </a:solidFill>
              <a:latin typeface="Arial" panose="020B0604020202020204" pitchFamily="34" charset="0"/>
              <a:cs typeface="Arial" panose="020B0604020202020204" pitchFamily="34" charset="0"/>
            </a:endParaRPr>
          </a:p>
          <a:p>
            <a:pPr marL="0" lvl="0" indent="0" defTabSz="914400" eaLnBrk="0" fontAlgn="base" hangingPunct="0">
              <a:spcBef>
                <a:spcPct val="0"/>
              </a:spcBef>
              <a:spcAft>
                <a:spcPct val="0"/>
              </a:spcAft>
              <a:buNone/>
            </a:pPr>
            <a:endParaRPr lang="en-US" altLang="en-US" sz="2000" dirty="0">
              <a:solidFill>
                <a:schemeClr val="tx1">
                  <a:lumMod val="95000"/>
                  <a:lumOff val="5000"/>
                </a:schemeClr>
              </a:solidFill>
              <a:latin typeface="Arial" panose="020B0604020202020204" pitchFamily="34" charset="0"/>
              <a:cs typeface="Arial" panose="020B0604020202020204" pitchFamily="34" charset="0"/>
            </a:endParaRPr>
          </a:p>
          <a:p>
            <a:pPr marL="0" lvl="0" indent="0" defTabSz="914400" eaLnBrk="0" fontAlgn="base" hangingPunct="0">
              <a:spcBef>
                <a:spcPct val="0"/>
              </a:spcBef>
              <a:spcAft>
                <a:spcPct val="0"/>
              </a:spcAft>
              <a:buNone/>
            </a:pPr>
            <a:endParaRPr lang="en-US" altLang="en-US" sz="2000" dirty="0">
              <a:solidFill>
                <a:schemeClr val="tx1">
                  <a:lumMod val="95000"/>
                  <a:lumOff val="5000"/>
                </a:schemeClr>
              </a:solidFill>
              <a:latin typeface="Arial" panose="020B0604020202020204" pitchFamily="34" charset="0"/>
              <a:cs typeface="Arial" panose="020B0604020202020204" pitchFamily="34" charset="0"/>
            </a:endParaRPr>
          </a:p>
          <a:p>
            <a:pPr marL="0" lvl="0" indent="0" defTabSz="914400" eaLnBrk="0" fontAlgn="base" hangingPunct="0">
              <a:spcBef>
                <a:spcPct val="0"/>
              </a:spcBef>
              <a:spcAft>
                <a:spcPct val="0"/>
              </a:spcAft>
              <a:buNone/>
            </a:pPr>
            <a:endParaRPr lang="en-US" altLang="en-US" sz="2000" dirty="0">
              <a:solidFill>
                <a:schemeClr val="tx1">
                  <a:lumMod val="95000"/>
                  <a:lumOff val="5000"/>
                </a:schemeClr>
              </a:solidFill>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2D479C71-D022-0E47-9F51-BA15274C48FF}"/>
              </a:ext>
            </a:extLst>
          </p:cNvPr>
          <p:cNvSpPr txBox="1"/>
          <p:nvPr/>
        </p:nvSpPr>
        <p:spPr>
          <a:xfrm>
            <a:off x="429658" y="6268598"/>
            <a:ext cx="330506" cy="307777"/>
          </a:xfrm>
          <a:prstGeom prst="rect">
            <a:avLst/>
          </a:prstGeom>
          <a:noFill/>
          <a:ln>
            <a:noFill/>
          </a:ln>
        </p:spPr>
        <p:txBody>
          <a:bodyPr wrap="square" rtlCol="0">
            <a:spAutoFit/>
          </a:bodyPr>
          <a:lstStyle/>
          <a:p>
            <a:r>
              <a:rPr lang="en-US" sz="1400" b="1" dirty="0">
                <a:solidFill>
                  <a:schemeClr val="accent2"/>
                </a:solidFill>
                <a:latin typeface="Arial" panose="020B0604020202020204" pitchFamily="34" charset="0"/>
                <a:cs typeface="Arial" panose="020B0604020202020204" pitchFamily="34" charset="0"/>
              </a:rPr>
              <a:t>A</a:t>
            </a:r>
          </a:p>
        </p:txBody>
      </p:sp>
      <p:sp>
        <p:nvSpPr>
          <p:cNvPr id="5" name="TextBox 4">
            <a:extLst>
              <a:ext uri="{FF2B5EF4-FFF2-40B4-BE49-F238E27FC236}">
                <a16:creationId xmlns:a16="http://schemas.microsoft.com/office/drawing/2014/main" id="{174B0E77-4366-4945-A326-012B473A2E44}"/>
              </a:ext>
            </a:extLst>
          </p:cNvPr>
          <p:cNvSpPr txBox="1"/>
          <p:nvPr/>
        </p:nvSpPr>
        <p:spPr>
          <a:xfrm>
            <a:off x="729021" y="2899087"/>
            <a:ext cx="6310365" cy="1200329"/>
          </a:xfrm>
          <a:prstGeom prst="rect">
            <a:avLst/>
          </a:prstGeom>
          <a:noFill/>
        </p:spPr>
        <p:txBody>
          <a:bodyPr wrap="square" rtlCol="0">
            <a:spAutoFit/>
          </a:bodyPr>
          <a:lstStyle/>
          <a:p>
            <a:r>
              <a:rPr lang="en-US" altLang="en-US" sz="1800" dirty="0">
                <a:solidFill>
                  <a:schemeClr val="tx1">
                    <a:lumMod val="95000"/>
                    <a:lumOff val="5000"/>
                  </a:schemeClr>
                </a:solidFill>
                <a:latin typeface="Arial" panose="020B0604020202020204" pitchFamily="34" charset="0"/>
                <a:cs typeface="Arial" panose="020B0604020202020204" pitchFamily="34" charset="0"/>
              </a:rPr>
              <a:t>Whilst NHS employers have tried to be proactive by providing initiatives such as mindfulness, yoga and relaxation in an attempt to improve the resilience of staff, this fails to address the </a:t>
            </a:r>
            <a:r>
              <a:rPr lang="en-US" altLang="en-US" sz="1800" b="1" dirty="0">
                <a:solidFill>
                  <a:schemeClr val="tx1">
                    <a:lumMod val="95000"/>
                    <a:lumOff val="5000"/>
                  </a:schemeClr>
                </a:solidFill>
                <a:latin typeface="Arial" panose="020B0604020202020204" pitchFamily="34" charset="0"/>
                <a:cs typeface="Arial" panose="020B0604020202020204" pitchFamily="34" charset="0"/>
              </a:rPr>
              <a:t>cause</a:t>
            </a:r>
            <a:r>
              <a:rPr lang="en-US" altLang="en-US" sz="1800" dirty="0">
                <a:solidFill>
                  <a:schemeClr val="tx1">
                    <a:lumMod val="95000"/>
                    <a:lumOff val="5000"/>
                  </a:schemeClr>
                </a:solidFill>
                <a:latin typeface="Arial" panose="020B0604020202020204" pitchFamily="34" charset="0"/>
                <a:cs typeface="Arial" panose="020B0604020202020204" pitchFamily="34" charset="0"/>
              </a:rPr>
              <a:t> of stress in the workplace</a:t>
            </a:r>
            <a:endParaRPr lang="en-GB" dirty="0"/>
          </a:p>
        </p:txBody>
      </p:sp>
    </p:spTree>
    <p:extLst>
      <p:ext uri="{BB962C8B-B14F-4D97-AF65-F5344CB8AC3E}">
        <p14:creationId xmlns:p14="http://schemas.microsoft.com/office/powerpoint/2010/main" val="4051869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690196" y="281625"/>
            <a:ext cx="7886700" cy="1325563"/>
          </a:xfrm>
          <a:ln>
            <a:noFill/>
          </a:ln>
        </p:spPr>
        <p:txBody>
          <a:bodyPr>
            <a:normAutofit/>
          </a:bodyPr>
          <a:lstStyle/>
          <a:p>
            <a:r>
              <a:rPr lang="en-US" sz="4000" b="1" dirty="0">
                <a:solidFill>
                  <a:schemeClr val="accent2"/>
                </a:solidFill>
                <a:latin typeface="Arial" panose="020B0604020202020204" pitchFamily="34" charset="0"/>
                <a:cs typeface="Arial" panose="020B0604020202020204" pitchFamily="34" charset="0"/>
              </a:rPr>
              <a:t>Causes of stress in the workplace</a:t>
            </a:r>
          </a:p>
        </p:txBody>
      </p:sp>
      <p:sp>
        <p:nvSpPr>
          <p:cNvPr id="3" name="Content Placeholder 2">
            <a:extLst>
              <a:ext uri="{FF2B5EF4-FFF2-40B4-BE49-F238E27FC236}">
                <a16:creationId xmlns:a16="http://schemas.microsoft.com/office/drawing/2014/main" id="{00DB5D4F-8B9B-2B43-A8EC-96EF5590829A}"/>
              </a:ext>
            </a:extLst>
          </p:cNvPr>
          <p:cNvSpPr>
            <a:spLocks noGrp="1"/>
          </p:cNvSpPr>
          <p:nvPr>
            <p:ph idx="1"/>
          </p:nvPr>
        </p:nvSpPr>
        <p:spPr>
          <a:xfrm>
            <a:off x="857250" y="1803087"/>
            <a:ext cx="7828479" cy="2095673"/>
          </a:xfrm>
        </p:spPr>
        <p:txBody>
          <a:bodyPr>
            <a:noAutofit/>
          </a:bodyPr>
          <a:lstStyle/>
          <a:p>
            <a:pPr marL="0" indent="0">
              <a:buNone/>
            </a:pPr>
            <a:r>
              <a:rPr lang="en-GB" sz="2000" dirty="0">
                <a:latin typeface="Arial" panose="020B0604020202020204" pitchFamily="34" charset="0"/>
                <a:cs typeface="Arial" panose="020B0604020202020204" pitchFamily="34" charset="0"/>
              </a:rPr>
              <a:t>Common causes of stress at work include</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Workload</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Staff shortages</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Changes at work</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Long hours</a:t>
            </a:r>
          </a:p>
          <a:p>
            <a:pPr marL="285750" indent="-28575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0" indent="0">
              <a:buNone/>
            </a:pPr>
            <a:r>
              <a:rPr lang="en-GB" sz="2000" dirty="0">
                <a:latin typeface="Arial" panose="020B0604020202020204" pitchFamily="34" charset="0"/>
                <a:cs typeface="Arial" panose="020B0604020202020204" pitchFamily="34" charset="0"/>
              </a:rPr>
              <a:t>Sound familiar?</a:t>
            </a:r>
          </a:p>
        </p:txBody>
      </p:sp>
      <p:sp>
        <p:nvSpPr>
          <p:cNvPr id="10" name="TextBox 9">
            <a:extLst>
              <a:ext uri="{FF2B5EF4-FFF2-40B4-BE49-F238E27FC236}">
                <a16:creationId xmlns:a16="http://schemas.microsoft.com/office/drawing/2014/main" id="{3FE92D06-BEA7-ED4A-8EBF-72CA667CDDA8}"/>
              </a:ext>
            </a:extLst>
          </p:cNvPr>
          <p:cNvSpPr txBox="1"/>
          <p:nvPr/>
        </p:nvSpPr>
        <p:spPr>
          <a:xfrm>
            <a:off x="429658" y="6268598"/>
            <a:ext cx="330506" cy="307777"/>
          </a:xfrm>
          <a:prstGeom prst="rect">
            <a:avLst/>
          </a:prstGeom>
          <a:noFill/>
          <a:ln>
            <a:noFill/>
          </a:ln>
        </p:spPr>
        <p:txBody>
          <a:bodyPr wrap="square" rtlCol="0">
            <a:spAutoFit/>
          </a:bodyPr>
          <a:lstStyle/>
          <a:p>
            <a:r>
              <a:rPr lang="en-US" sz="1400" b="1" dirty="0">
                <a:solidFill>
                  <a:schemeClr val="accent2"/>
                </a:solidFill>
                <a:latin typeface="Arial" panose="020B0604020202020204" pitchFamily="34" charset="0"/>
                <a:cs typeface="Arial" panose="020B0604020202020204" pitchFamily="34" charset="0"/>
              </a:rPr>
              <a:t>A</a:t>
            </a:r>
          </a:p>
        </p:txBody>
      </p:sp>
    </p:spTree>
    <p:extLst>
      <p:ext uri="{BB962C8B-B14F-4D97-AF65-F5344CB8AC3E}">
        <p14:creationId xmlns:p14="http://schemas.microsoft.com/office/powerpoint/2010/main" val="1174004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594911" y="449210"/>
            <a:ext cx="7886700" cy="1325563"/>
          </a:xfrm>
          <a:ln>
            <a:noFill/>
          </a:ln>
        </p:spPr>
        <p:txBody>
          <a:bodyPr>
            <a:normAutofit/>
          </a:bodyPr>
          <a:lstStyle/>
          <a:p>
            <a:r>
              <a:rPr lang="en-US" sz="4000" b="1" dirty="0">
                <a:solidFill>
                  <a:schemeClr val="accent5"/>
                </a:solidFill>
                <a:latin typeface="Arial" panose="020B0604020202020204" pitchFamily="34" charset="0"/>
                <a:cs typeface="Arial" panose="020B0604020202020204" pitchFamily="34" charset="0"/>
              </a:rPr>
              <a:t>Who is failing?</a:t>
            </a:r>
          </a:p>
        </p:txBody>
      </p:sp>
      <p:sp>
        <p:nvSpPr>
          <p:cNvPr id="3" name="Content Placeholder 2">
            <a:extLst>
              <a:ext uri="{FF2B5EF4-FFF2-40B4-BE49-F238E27FC236}">
                <a16:creationId xmlns:a16="http://schemas.microsoft.com/office/drawing/2014/main" id="{00DB5D4F-8B9B-2B43-A8EC-96EF5590829A}"/>
              </a:ext>
            </a:extLst>
          </p:cNvPr>
          <p:cNvSpPr>
            <a:spLocks noGrp="1"/>
          </p:cNvSpPr>
          <p:nvPr>
            <p:ph idx="1"/>
          </p:nvPr>
        </p:nvSpPr>
        <p:spPr>
          <a:xfrm>
            <a:off x="729021" y="1794735"/>
            <a:ext cx="7439034" cy="3561036"/>
          </a:xfrm>
        </p:spPr>
        <p:txBody>
          <a:bodyPr>
            <a:normAutofit lnSpcReduction="10000"/>
          </a:bodyPr>
          <a:lstStyle/>
          <a:p>
            <a:pPr marL="0" lvl="0" indent="0" defTabSz="914400" eaLnBrk="0" fontAlgn="base" hangingPunct="0">
              <a:spcBef>
                <a:spcPct val="0"/>
              </a:spcBef>
              <a:spcAft>
                <a:spcPct val="0"/>
              </a:spcAft>
              <a:buNone/>
            </a:pPr>
            <a:endParaRPr lang="en-US" altLang="en-US" sz="2000" dirty="0">
              <a:solidFill>
                <a:schemeClr val="tx1">
                  <a:lumMod val="95000"/>
                  <a:lumOff val="5000"/>
                </a:schemeClr>
              </a:solidFill>
              <a:latin typeface="Arial" panose="020B0604020202020204" pitchFamily="34" charset="0"/>
              <a:cs typeface="Arial" panose="020B0604020202020204" pitchFamily="34" charset="0"/>
            </a:endParaRPr>
          </a:p>
          <a:p>
            <a:pPr marL="0" lvl="0" indent="0" defTabSz="914400" eaLnBrk="0" fontAlgn="base" hangingPunct="0">
              <a:spcBef>
                <a:spcPct val="0"/>
              </a:spcBef>
              <a:spcAft>
                <a:spcPct val="0"/>
              </a:spcAft>
              <a:buNone/>
            </a:pPr>
            <a:r>
              <a:rPr lang="en-US" altLang="en-US" sz="2000" dirty="0">
                <a:solidFill>
                  <a:schemeClr val="tx1">
                    <a:lumMod val="95000"/>
                    <a:lumOff val="5000"/>
                  </a:schemeClr>
                </a:solidFill>
                <a:latin typeface="Arial" panose="020B0604020202020204" pitchFamily="34" charset="0"/>
                <a:cs typeface="Arial" panose="020B0604020202020204" pitchFamily="34" charset="0"/>
              </a:rPr>
              <a:t>Having been armed with the theory, have those who later succumb to the effects of stress ‘failed’ their resilience practical test?</a:t>
            </a:r>
          </a:p>
          <a:p>
            <a:pPr marL="0" lvl="0" indent="0" defTabSz="914400" eaLnBrk="0" fontAlgn="base" hangingPunct="0">
              <a:spcBef>
                <a:spcPct val="0"/>
              </a:spcBef>
              <a:spcAft>
                <a:spcPct val="0"/>
              </a:spcAft>
              <a:buNone/>
            </a:pPr>
            <a:endParaRPr lang="en-US" altLang="en-US" sz="2000" dirty="0">
              <a:solidFill>
                <a:schemeClr val="tx1">
                  <a:lumMod val="95000"/>
                  <a:lumOff val="5000"/>
                </a:schemeClr>
              </a:solidFill>
              <a:latin typeface="Arial" panose="020B0604020202020204" pitchFamily="34" charset="0"/>
              <a:cs typeface="Arial" panose="020B0604020202020204" pitchFamily="34" charset="0"/>
            </a:endParaRPr>
          </a:p>
          <a:p>
            <a:pPr marL="0" indent="0" eaLnBrk="0" fontAlgn="base" hangingPunct="0">
              <a:spcBef>
                <a:spcPct val="0"/>
              </a:spcBef>
              <a:spcAft>
                <a:spcPct val="0"/>
              </a:spcAft>
              <a:buNone/>
            </a:pPr>
            <a:r>
              <a:rPr lang="en-US" altLang="en-US" sz="2000" dirty="0">
                <a:solidFill>
                  <a:schemeClr val="tx1">
                    <a:lumMod val="95000"/>
                    <a:lumOff val="5000"/>
                  </a:schemeClr>
                </a:solidFill>
                <a:latin typeface="Arial" panose="020B0604020202020204" pitchFamily="34" charset="0"/>
                <a:cs typeface="Arial" panose="020B0604020202020204" pitchFamily="34" charset="0"/>
              </a:rPr>
              <a:t>Teaching strategies to deal with stress without addressing the cause will not work in the long term.</a:t>
            </a:r>
          </a:p>
          <a:p>
            <a:pPr marL="0" indent="0" eaLnBrk="0" fontAlgn="base" hangingPunct="0">
              <a:spcBef>
                <a:spcPct val="0"/>
              </a:spcBef>
              <a:spcAft>
                <a:spcPct val="0"/>
              </a:spcAft>
              <a:buNone/>
            </a:pPr>
            <a:endParaRPr lang="en-US" altLang="en-US" sz="2000" dirty="0">
              <a:solidFill>
                <a:schemeClr val="tx1">
                  <a:lumMod val="95000"/>
                  <a:lumOff val="5000"/>
                </a:schemeClr>
              </a:solidFill>
              <a:latin typeface="Arial" panose="020B0604020202020204" pitchFamily="34" charset="0"/>
              <a:cs typeface="Arial" panose="020B0604020202020204" pitchFamily="34" charset="0"/>
            </a:endParaRPr>
          </a:p>
          <a:p>
            <a:pPr marL="0" indent="0" eaLnBrk="0" fontAlgn="base" hangingPunct="0">
              <a:spcBef>
                <a:spcPct val="0"/>
              </a:spcBef>
              <a:spcAft>
                <a:spcPct val="0"/>
              </a:spcAft>
              <a:buNone/>
            </a:pPr>
            <a:r>
              <a:rPr lang="en-US" altLang="en-US" sz="2000" dirty="0">
                <a:solidFill>
                  <a:schemeClr val="tx1">
                    <a:lumMod val="95000"/>
                    <a:lumOff val="5000"/>
                  </a:schemeClr>
                </a:solidFill>
                <a:latin typeface="Arial" panose="020B0604020202020204" pitchFamily="34" charset="0"/>
                <a:cs typeface="Arial" panose="020B0604020202020204" pitchFamily="34" charset="0"/>
              </a:rPr>
              <a:t>The employer has a duty of care to staff, which includes mental health.</a:t>
            </a:r>
          </a:p>
          <a:p>
            <a:pPr marL="0" lvl="0" indent="0" defTabSz="914400" eaLnBrk="0" fontAlgn="base" hangingPunct="0">
              <a:spcBef>
                <a:spcPct val="0"/>
              </a:spcBef>
              <a:spcAft>
                <a:spcPct val="0"/>
              </a:spcAft>
              <a:buNone/>
            </a:pPr>
            <a:endParaRPr lang="en-US" altLang="en-US" sz="2000" dirty="0">
              <a:solidFill>
                <a:schemeClr val="tx1">
                  <a:lumMod val="95000"/>
                  <a:lumOff val="5000"/>
                </a:schemeClr>
              </a:solidFill>
              <a:latin typeface="Arial" panose="020B0604020202020204" pitchFamily="34" charset="0"/>
              <a:cs typeface="Arial" panose="020B0604020202020204" pitchFamily="34" charset="0"/>
            </a:endParaRPr>
          </a:p>
          <a:p>
            <a:pPr marL="0" lvl="0" indent="0" defTabSz="914400" eaLnBrk="0" fontAlgn="base" hangingPunct="0">
              <a:spcBef>
                <a:spcPct val="0"/>
              </a:spcBef>
              <a:spcAft>
                <a:spcPct val="0"/>
              </a:spcAft>
              <a:buNone/>
            </a:pPr>
            <a:r>
              <a:rPr lang="en-US" altLang="en-US" sz="2000" dirty="0">
                <a:solidFill>
                  <a:schemeClr val="tx1">
                    <a:lumMod val="95000"/>
                    <a:lumOff val="5000"/>
                  </a:schemeClr>
                </a:solidFill>
                <a:latin typeface="Arial" panose="020B0604020202020204" pitchFamily="34" charset="0"/>
                <a:cs typeface="Arial" panose="020B0604020202020204" pitchFamily="34" charset="0"/>
              </a:rPr>
              <a:t>H&amp;S reps are in a prime position to help to address the causes of stress in the workplace.</a:t>
            </a:r>
          </a:p>
          <a:p>
            <a:pPr marL="0" lvl="0" indent="0" defTabSz="914400" eaLnBrk="0" fontAlgn="base" hangingPunct="0">
              <a:spcBef>
                <a:spcPct val="0"/>
              </a:spcBef>
              <a:spcAft>
                <a:spcPct val="0"/>
              </a:spcAft>
              <a:buNone/>
            </a:pPr>
            <a:endParaRPr lang="en-US" altLang="en-US" sz="2000" dirty="0">
              <a:solidFill>
                <a:schemeClr val="tx1">
                  <a:lumMod val="95000"/>
                  <a:lumOff val="5000"/>
                </a:schemeClr>
              </a:solidFill>
              <a:latin typeface="Arial" panose="020B0604020202020204" pitchFamily="34" charset="0"/>
              <a:cs typeface="Arial" panose="020B0604020202020204" pitchFamily="34" charset="0"/>
            </a:endParaRPr>
          </a:p>
          <a:p>
            <a:pPr marL="0" lvl="0" indent="0" defTabSz="914400" eaLnBrk="0" fontAlgn="base" hangingPunct="0">
              <a:spcBef>
                <a:spcPct val="0"/>
              </a:spcBef>
              <a:spcAft>
                <a:spcPct val="0"/>
              </a:spcAft>
              <a:buNone/>
            </a:pPr>
            <a:endParaRPr lang="en-US" altLang="en-US" sz="2000" dirty="0">
              <a:solidFill>
                <a:schemeClr val="tx1">
                  <a:lumMod val="95000"/>
                  <a:lumOff val="5000"/>
                </a:schemeClr>
              </a:solidFill>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2D479C71-D022-0E47-9F51-BA15274C48FF}"/>
              </a:ext>
            </a:extLst>
          </p:cNvPr>
          <p:cNvSpPr txBox="1"/>
          <p:nvPr/>
        </p:nvSpPr>
        <p:spPr>
          <a:xfrm>
            <a:off x="429658" y="6268598"/>
            <a:ext cx="330506" cy="307777"/>
          </a:xfrm>
          <a:prstGeom prst="rect">
            <a:avLst/>
          </a:prstGeom>
          <a:noFill/>
          <a:ln>
            <a:noFill/>
          </a:ln>
        </p:spPr>
        <p:txBody>
          <a:bodyPr wrap="square" rtlCol="0">
            <a:spAutoFit/>
          </a:bodyPr>
          <a:lstStyle/>
          <a:p>
            <a:r>
              <a:rPr lang="en-US" sz="1400" b="1" dirty="0">
                <a:solidFill>
                  <a:schemeClr val="accent2"/>
                </a:solidFill>
                <a:latin typeface="Arial" panose="020B0604020202020204" pitchFamily="34" charset="0"/>
                <a:cs typeface="Arial" panose="020B0604020202020204" pitchFamily="34" charset="0"/>
              </a:rPr>
              <a:t>A</a:t>
            </a:r>
          </a:p>
        </p:txBody>
      </p:sp>
      <p:sp>
        <p:nvSpPr>
          <p:cNvPr id="9" name="Title 1">
            <a:extLst>
              <a:ext uri="{FF2B5EF4-FFF2-40B4-BE49-F238E27FC236}">
                <a16:creationId xmlns:a16="http://schemas.microsoft.com/office/drawing/2014/main" id="{83FC3CCD-EE44-9743-8BB9-DD506FB341F4}"/>
              </a:ext>
            </a:extLst>
          </p:cNvPr>
          <p:cNvSpPr txBox="1">
            <a:spLocks/>
          </p:cNvSpPr>
          <p:nvPr/>
        </p:nvSpPr>
        <p:spPr>
          <a:xfrm>
            <a:off x="5661208" y="2390660"/>
            <a:ext cx="2221245" cy="233557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8181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594911" y="449210"/>
            <a:ext cx="7886700" cy="1325563"/>
          </a:xfrm>
          <a:ln>
            <a:noFill/>
          </a:ln>
        </p:spPr>
        <p:txBody>
          <a:bodyPr>
            <a:normAutofit/>
          </a:bodyPr>
          <a:lstStyle/>
          <a:p>
            <a:r>
              <a:rPr lang="en-US" sz="4000" b="1" dirty="0">
                <a:solidFill>
                  <a:schemeClr val="accent5"/>
                </a:solidFill>
                <a:latin typeface="Arial" panose="020B0604020202020204" pitchFamily="34" charset="0"/>
                <a:cs typeface="Arial" panose="020B0604020202020204" pitchFamily="34" charset="0"/>
              </a:rPr>
              <a:t>Role of the H&amp;S rep</a:t>
            </a:r>
          </a:p>
        </p:txBody>
      </p:sp>
      <p:sp>
        <p:nvSpPr>
          <p:cNvPr id="3" name="Content Placeholder 2">
            <a:extLst>
              <a:ext uri="{FF2B5EF4-FFF2-40B4-BE49-F238E27FC236}">
                <a16:creationId xmlns:a16="http://schemas.microsoft.com/office/drawing/2014/main" id="{00DB5D4F-8B9B-2B43-A8EC-96EF5590829A}"/>
              </a:ext>
            </a:extLst>
          </p:cNvPr>
          <p:cNvSpPr>
            <a:spLocks noGrp="1"/>
          </p:cNvSpPr>
          <p:nvPr>
            <p:ph idx="1"/>
          </p:nvPr>
        </p:nvSpPr>
        <p:spPr>
          <a:xfrm>
            <a:off x="628650" y="1463138"/>
            <a:ext cx="7886700" cy="4385002"/>
          </a:xfrm>
        </p:spPr>
        <p:txBody>
          <a:bodyPr>
            <a:normAutofit fontScale="32500" lnSpcReduction="20000"/>
          </a:bodyPr>
          <a:lstStyle/>
          <a:p>
            <a:pPr marL="0" indent="0">
              <a:buNone/>
            </a:pPr>
            <a:endParaRPr lang="en-GB" sz="7200" b="1" dirty="0">
              <a:solidFill>
                <a:schemeClr val="accent5"/>
              </a:solidFill>
              <a:latin typeface="Arial" panose="020B0604020202020204" pitchFamily="34" charset="0"/>
              <a:ea typeface="+mj-ea"/>
              <a:cs typeface="Arial" panose="020B0604020202020204" pitchFamily="34" charset="0"/>
            </a:endParaRPr>
          </a:p>
          <a:p>
            <a:r>
              <a:rPr lang="en-GB" sz="7200" dirty="0">
                <a:solidFill>
                  <a:schemeClr val="tx1">
                    <a:lumMod val="95000"/>
                    <a:lumOff val="5000"/>
                  </a:schemeClr>
                </a:solidFill>
                <a:latin typeface="Arial" panose="020B0604020202020204" pitchFamily="34" charset="0"/>
                <a:cs typeface="Arial" panose="020B0604020202020204" pitchFamily="34" charset="0"/>
              </a:rPr>
              <a:t>Undertake work place inspections </a:t>
            </a:r>
          </a:p>
          <a:p>
            <a:r>
              <a:rPr lang="en-GB" sz="7200" dirty="0">
                <a:solidFill>
                  <a:schemeClr val="tx1">
                    <a:lumMod val="95000"/>
                    <a:lumOff val="5000"/>
                  </a:schemeClr>
                </a:solidFill>
                <a:latin typeface="Arial" panose="020B0604020202020204" pitchFamily="34" charset="0"/>
                <a:cs typeface="Arial" panose="020B0604020202020204" pitchFamily="34" charset="0"/>
              </a:rPr>
              <a:t>Gather evidence of unsafe conditions</a:t>
            </a:r>
          </a:p>
          <a:p>
            <a:r>
              <a:rPr lang="en-GB" sz="7200" dirty="0">
                <a:solidFill>
                  <a:schemeClr val="tx1">
                    <a:lumMod val="95000"/>
                    <a:lumOff val="5000"/>
                  </a:schemeClr>
                </a:solidFill>
                <a:latin typeface="Arial" panose="020B0604020202020204" pitchFamily="34" charset="0"/>
                <a:cs typeface="Arial" panose="020B0604020202020204" pitchFamily="34" charset="0"/>
              </a:rPr>
              <a:t>Survey your staff to find out what is important to them</a:t>
            </a:r>
          </a:p>
          <a:p>
            <a:r>
              <a:rPr lang="en-GB" sz="7200" dirty="0">
                <a:solidFill>
                  <a:schemeClr val="tx1">
                    <a:lumMod val="95000"/>
                    <a:lumOff val="5000"/>
                  </a:schemeClr>
                </a:solidFill>
                <a:latin typeface="Arial" panose="020B0604020202020204" pitchFamily="34" charset="0"/>
                <a:cs typeface="Arial" panose="020B0604020202020204" pitchFamily="34" charset="0"/>
              </a:rPr>
              <a:t>Check that staffing is in line with local recommendations </a:t>
            </a:r>
          </a:p>
          <a:p>
            <a:r>
              <a:rPr lang="en-GB" sz="7200" dirty="0">
                <a:solidFill>
                  <a:schemeClr val="tx1">
                    <a:lumMod val="95000"/>
                    <a:lumOff val="5000"/>
                  </a:schemeClr>
                </a:solidFill>
                <a:latin typeface="Arial" panose="020B0604020202020204" pitchFamily="34" charset="0"/>
                <a:cs typeface="Arial" panose="020B0604020202020204" pitchFamily="34" charset="0"/>
              </a:rPr>
              <a:t>Understand your escalation policy and challenge when this is not being utilised</a:t>
            </a:r>
          </a:p>
          <a:p>
            <a:r>
              <a:rPr lang="en-GB" sz="7200" dirty="0">
                <a:solidFill>
                  <a:schemeClr val="tx1">
                    <a:lumMod val="95000"/>
                    <a:lumOff val="5000"/>
                  </a:schemeClr>
                </a:solidFill>
                <a:latin typeface="Arial" panose="020B0604020202020204" pitchFamily="34" charset="0"/>
                <a:cs typeface="Arial" panose="020B0604020202020204" pitchFamily="34" charset="0"/>
              </a:rPr>
              <a:t>Work with your local stewards when organisational change is happening</a:t>
            </a:r>
          </a:p>
          <a:p>
            <a:r>
              <a:rPr lang="en-GB" sz="7200" dirty="0">
                <a:solidFill>
                  <a:schemeClr val="tx1">
                    <a:lumMod val="95000"/>
                    <a:lumOff val="5000"/>
                  </a:schemeClr>
                </a:solidFill>
                <a:latin typeface="Arial" panose="020B0604020202020204" pitchFamily="34" charset="0"/>
                <a:cs typeface="Arial" panose="020B0604020202020204" pitchFamily="34" charset="0"/>
              </a:rPr>
              <a:t>Attend your health and safety committee meetings</a:t>
            </a:r>
          </a:p>
          <a:p>
            <a:pPr marL="0" indent="0">
              <a:buNone/>
            </a:pPr>
            <a:endParaRPr lang="en-GB" sz="5600" b="1" dirty="0">
              <a:solidFill>
                <a:schemeClr val="accent5"/>
              </a:solidFill>
              <a:latin typeface="Arial" panose="020B0604020202020204" pitchFamily="34" charset="0"/>
              <a:ea typeface="+mj-ea"/>
              <a:cs typeface="Arial" panose="020B0604020202020204" pitchFamily="34" charset="0"/>
            </a:endParaRPr>
          </a:p>
          <a:p>
            <a:pPr marL="0" indent="0">
              <a:buNone/>
            </a:pPr>
            <a:endParaRPr lang="en-GB" sz="5700" b="1" dirty="0">
              <a:solidFill>
                <a:schemeClr val="accent5"/>
              </a:solidFill>
              <a:latin typeface="Arial" panose="020B0604020202020204" pitchFamily="34" charset="0"/>
              <a:ea typeface="+mj-ea"/>
              <a:cs typeface="Arial" panose="020B0604020202020204" pitchFamily="34" charset="0"/>
            </a:endParaRPr>
          </a:p>
          <a:p>
            <a:pPr marL="0" lvl="0" indent="0" defTabSz="914400" eaLnBrk="0" fontAlgn="base" hangingPunct="0">
              <a:spcBef>
                <a:spcPct val="0"/>
              </a:spcBef>
              <a:spcAft>
                <a:spcPct val="0"/>
              </a:spcAft>
              <a:buNone/>
            </a:pPr>
            <a:endParaRPr lang="en-US" altLang="en-US" sz="2000" dirty="0">
              <a:solidFill>
                <a:schemeClr val="tx1">
                  <a:lumMod val="95000"/>
                  <a:lumOff val="5000"/>
                </a:schemeClr>
              </a:solidFill>
              <a:latin typeface="Arial" panose="020B0604020202020204" pitchFamily="34" charset="0"/>
              <a:cs typeface="Arial" panose="020B0604020202020204" pitchFamily="34" charset="0"/>
            </a:endParaRPr>
          </a:p>
          <a:p>
            <a:pPr marL="0" lvl="0" indent="0" defTabSz="914400" eaLnBrk="0" fontAlgn="base" hangingPunct="0">
              <a:spcBef>
                <a:spcPct val="0"/>
              </a:spcBef>
              <a:spcAft>
                <a:spcPct val="0"/>
              </a:spcAft>
              <a:buNone/>
            </a:pPr>
            <a:endParaRPr lang="en-US" altLang="en-US" sz="2000" dirty="0">
              <a:solidFill>
                <a:schemeClr val="tx1">
                  <a:lumMod val="95000"/>
                  <a:lumOff val="5000"/>
                </a:schemeClr>
              </a:solidFill>
              <a:latin typeface="Arial" panose="020B0604020202020204" pitchFamily="34" charset="0"/>
              <a:cs typeface="Arial" panose="020B0604020202020204" pitchFamily="34" charset="0"/>
            </a:endParaRPr>
          </a:p>
          <a:p>
            <a:pPr marL="0" lvl="0" indent="0" defTabSz="914400" eaLnBrk="0" fontAlgn="base" hangingPunct="0">
              <a:spcBef>
                <a:spcPct val="0"/>
              </a:spcBef>
              <a:spcAft>
                <a:spcPct val="0"/>
              </a:spcAft>
              <a:buNone/>
            </a:pPr>
            <a:endParaRPr lang="en-US" altLang="en-US" sz="2000" dirty="0">
              <a:solidFill>
                <a:schemeClr val="tx1">
                  <a:lumMod val="95000"/>
                  <a:lumOff val="5000"/>
                </a:schemeClr>
              </a:solidFill>
              <a:latin typeface="Arial" panose="020B0604020202020204" pitchFamily="34" charset="0"/>
              <a:cs typeface="Arial" panose="020B0604020202020204" pitchFamily="34" charset="0"/>
            </a:endParaRPr>
          </a:p>
          <a:p>
            <a:pPr marL="0" lvl="0" indent="0" defTabSz="914400" eaLnBrk="0" fontAlgn="base" hangingPunct="0">
              <a:spcBef>
                <a:spcPct val="0"/>
              </a:spcBef>
              <a:spcAft>
                <a:spcPct val="0"/>
              </a:spcAft>
              <a:buNone/>
            </a:pPr>
            <a:endParaRPr lang="en-US" altLang="en-US" sz="2000" dirty="0">
              <a:solidFill>
                <a:schemeClr val="tx1">
                  <a:lumMod val="95000"/>
                  <a:lumOff val="5000"/>
                </a:schemeClr>
              </a:solidFill>
              <a:latin typeface="Arial" panose="020B0604020202020204" pitchFamily="34" charset="0"/>
              <a:cs typeface="Arial" panose="020B0604020202020204" pitchFamily="34" charset="0"/>
            </a:endParaRPr>
          </a:p>
          <a:p>
            <a:pPr marL="0" lvl="0" indent="0" defTabSz="914400" eaLnBrk="0" fontAlgn="base" hangingPunct="0">
              <a:spcBef>
                <a:spcPct val="0"/>
              </a:spcBef>
              <a:spcAft>
                <a:spcPct val="0"/>
              </a:spcAft>
              <a:buNone/>
            </a:pPr>
            <a:endParaRPr lang="en-US" altLang="en-US" sz="2000" dirty="0">
              <a:solidFill>
                <a:schemeClr val="tx1">
                  <a:lumMod val="95000"/>
                  <a:lumOff val="5000"/>
                </a:schemeClr>
              </a:solidFill>
              <a:latin typeface="Arial" panose="020B0604020202020204" pitchFamily="34" charset="0"/>
              <a:cs typeface="Arial" panose="020B0604020202020204" pitchFamily="34" charset="0"/>
            </a:endParaRPr>
          </a:p>
          <a:p>
            <a:pPr marL="0" lvl="0" indent="0" defTabSz="914400" eaLnBrk="0" fontAlgn="base" hangingPunct="0">
              <a:spcBef>
                <a:spcPct val="0"/>
              </a:spcBef>
              <a:spcAft>
                <a:spcPct val="0"/>
              </a:spcAft>
              <a:buNone/>
            </a:pPr>
            <a:endParaRPr lang="en-US" altLang="en-US" sz="2000" dirty="0">
              <a:solidFill>
                <a:schemeClr val="tx1">
                  <a:lumMod val="95000"/>
                  <a:lumOff val="5000"/>
                </a:schemeClr>
              </a:solidFill>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2D479C71-D022-0E47-9F51-BA15274C48FF}"/>
              </a:ext>
            </a:extLst>
          </p:cNvPr>
          <p:cNvSpPr txBox="1"/>
          <p:nvPr/>
        </p:nvSpPr>
        <p:spPr>
          <a:xfrm>
            <a:off x="429658" y="6268598"/>
            <a:ext cx="330506" cy="307777"/>
          </a:xfrm>
          <a:prstGeom prst="rect">
            <a:avLst/>
          </a:prstGeom>
          <a:noFill/>
          <a:ln>
            <a:noFill/>
          </a:ln>
        </p:spPr>
        <p:txBody>
          <a:bodyPr wrap="square" rtlCol="0">
            <a:spAutoFit/>
          </a:bodyPr>
          <a:lstStyle/>
          <a:p>
            <a:r>
              <a:rPr lang="en-US" sz="1400" b="1" dirty="0">
                <a:solidFill>
                  <a:schemeClr val="accent2"/>
                </a:solidFill>
                <a:latin typeface="Arial" panose="020B0604020202020204" pitchFamily="34" charset="0"/>
                <a:cs typeface="Arial" panose="020B0604020202020204" pitchFamily="34" charset="0"/>
              </a:rPr>
              <a:t>A</a:t>
            </a:r>
          </a:p>
        </p:txBody>
      </p:sp>
      <p:sp>
        <p:nvSpPr>
          <p:cNvPr id="9" name="Title 1">
            <a:extLst>
              <a:ext uri="{FF2B5EF4-FFF2-40B4-BE49-F238E27FC236}">
                <a16:creationId xmlns:a16="http://schemas.microsoft.com/office/drawing/2014/main" id="{83FC3CCD-EE44-9743-8BB9-DD506FB341F4}"/>
              </a:ext>
            </a:extLst>
          </p:cNvPr>
          <p:cNvSpPr txBox="1">
            <a:spLocks/>
          </p:cNvSpPr>
          <p:nvPr/>
        </p:nvSpPr>
        <p:spPr>
          <a:xfrm>
            <a:off x="5661208" y="2390660"/>
            <a:ext cx="2221245" cy="233557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486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594911" y="449210"/>
            <a:ext cx="7886700" cy="1325563"/>
          </a:xfrm>
          <a:ln>
            <a:noFill/>
          </a:ln>
        </p:spPr>
        <p:txBody>
          <a:bodyPr>
            <a:normAutofit/>
          </a:bodyPr>
          <a:lstStyle/>
          <a:p>
            <a:r>
              <a:rPr lang="en-US" sz="4000" b="1" dirty="0">
                <a:solidFill>
                  <a:schemeClr val="accent5"/>
                </a:solidFill>
                <a:latin typeface="Arial" panose="020B0604020202020204" pitchFamily="34" charset="0"/>
                <a:cs typeface="Arial" panose="020B0604020202020204" pitchFamily="34" charset="0"/>
              </a:rPr>
              <a:t>You do not have a magic wand!</a:t>
            </a:r>
          </a:p>
        </p:txBody>
      </p:sp>
      <p:sp>
        <p:nvSpPr>
          <p:cNvPr id="4" name="TextBox 3">
            <a:extLst>
              <a:ext uri="{FF2B5EF4-FFF2-40B4-BE49-F238E27FC236}">
                <a16:creationId xmlns:a16="http://schemas.microsoft.com/office/drawing/2014/main" id="{2D479C71-D022-0E47-9F51-BA15274C48FF}"/>
              </a:ext>
            </a:extLst>
          </p:cNvPr>
          <p:cNvSpPr txBox="1"/>
          <p:nvPr/>
        </p:nvSpPr>
        <p:spPr>
          <a:xfrm>
            <a:off x="429658" y="6268598"/>
            <a:ext cx="330506" cy="307777"/>
          </a:xfrm>
          <a:prstGeom prst="rect">
            <a:avLst/>
          </a:prstGeom>
          <a:noFill/>
          <a:ln>
            <a:noFill/>
          </a:ln>
        </p:spPr>
        <p:txBody>
          <a:bodyPr wrap="square" rtlCol="0">
            <a:spAutoFit/>
          </a:bodyPr>
          <a:lstStyle/>
          <a:p>
            <a:r>
              <a:rPr lang="en-US" sz="1400" b="1" dirty="0">
                <a:solidFill>
                  <a:schemeClr val="accent2"/>
                </a:solidFill>
                <a:latin typeface="Arial" panose="020B0604020202020204" pitchFamily="34" charset="0"/>
                <a:cs typeface="Arial" panose="020B0604020202020204" pitchFamily="34" charset="0"/>
              </a:rPr>
              <a:t>A</a:t>
            </a:r>
          </a:p>
        </p:txBody>
      </p:sp>
      <p:sp>
        <p:nvSpPr>
          <p:cNvPr id="9" name="Title 1">
            <a:extLst>
              <a:ext uri="{FF2B5EF4-FFF2-40B4-BE49-F238E27FC236}">
                <a16:creationId xmlns:a16="http://schemas.microsoft.com/office/drawing/2014/main" id="{83FC3CCD-EE44-9743-8BB9-DD506FB341F4}"/>
              </a:ext>
            </a:extLst>
          </p:cNvPr>
          <p:cNvSpPr txBox="1">
            <a:spLocks/>
          </p:cNvSpPr>
          <p:nvPr/>
        </p:nvSpPr>
        <p:spPr>
          <a:xfrm>
            <a:off x="5661208" y="2390660"/>
            <a:ext cx="2221245" cy="233557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endParaRPr lang="en-US" sz="28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3D47AD1C-99EC-4A24-8737-FB82E45CA2D1}"/>
              </a:ext>
            </a:extLst>
          </p:cNvPr>
          <p:cNvSpPr txBox="1"/>
          <p:nvPr/>
        </p:nvSpPr>
        <p:spPr>
          <a:xfrm>
            <a:off x="594911" y="1831074"/>
            <a:ext cx="7886700" cy="2308324"/>
          </a:xfrm>
          <a:prstGeom prst="rect">
            <a:avLst/>
          </a:prstGeom>
          <a:noFill/>
        </p:spPr>
        <p:txBody>
          <a:bodyPr wrap="square">
            <a:spAutoFit/>
          </a:bodyPr>
          <a:lstStyle/>
          <a:p>
            <a:pPr marL="0" indent="0">
              <a:buNone/>
            </a:pPr>
            <a:r>
              <a:rPr lang="en-GB" sz="1800" dirty="0">
                <a:solidFill>
                  <a:schemeClr val="tx1">
                    <a:lumMod val="95000"/>
                    <a:lumOff val="5000"/>
                  </a:schemeClr>
                </a:solidFill>
                <a:latin typeface="Arial" panose="020B0604020202020204" pitchFamily="34" charset="0"/>
                <a:cs typeface="Arial" panose="020B0604020202020204" pitchFamily="34" charset="0"/>
              </a:rPr>
              <a:t>You are not going to be able to fix this on your own, but you can help to make things better.</a:t>
            </a:r>
          </a:p>
          <a:p>
            <a:pPr marL="0" indent="0">
              <a:buNone/>
            </a:pPr>
            <a:endParaRPr lang="en-GB" sz="1800" dirty="0">
              <a:solidFill>
                <a:schemeClr val="tx1">
                  <a:lumMod val="95000"/>
                  <a:lumOff val="5000"/>
                </a:schemeClr>
              </a:solidFill>
              <a:latin typeface="Arial" panose="020B0604020202020204" pitchFamily="34" charset="0"/>
              <a:cs typeface="Arial" panose="020B0604020202020204" pitchFamily="34" charset="0"/>
            </a:endParaRPr>
          </a:p>
          <a:p>
            <a:pPr marL="0" indent="0">
              <a:buNone/>
            </a:pPr>
            <a:r>
              <a:rPr lang="en-GB" sz="1800" dirty="0">
                <a:solidFill>
                  <a:schemeClr val="tx1">
                    <a:lumMod val="95000"/>
                    <a:lumOff val="5000"/>
                  </a:schemeClr>
                </a:solidFill>
                <a:latin typeface="Arial" panose="020B0604020202020204" pitchFamily="34" charset="0"/>
                <a:cs typeface="Arial" panose="020B0604020202020204" pitchFamily="34" charset="0"/>
              </a:rPr>
              <a:t>You are not being difficult, obstructive or negative, you are being proactive, supporting your colleagues and working in partnership.</a:t>
            </a:r>
          </a:p>
          <a:p>
            <a:pPr marL="0" indent="0">
              <a:buNone/>
            </a:pPr>
            <a:endParaRPr lang="en-GB" sz="1800" dirty="0">
              <a:solidFill>
                <a:schemeClr val="tx1">
                  <a:lumMod val="95000"/>
                  <a:lumOff val="5000"/>
                </a:schemeClr>
              </a:solidFill>
              <a:latin typeface="Arial" panose="020B0604020202020204" pitchFamily="34" charset="0"/>
              <a:cs typeface="Arial" panose="020B0604020202020204" pitchFamily="34" charset="0"/>
            </a:endParaRPr>
          </a:p>
          <a:p>
            <a:pPr marL="0" indent="0">
              <a:buNone/>
            </a:pPr>
            <a:r>
              <a:rPr lang="en-GB" sz="1800" dirty="0">
                <a:solidFill>
                  <a:schemeClr val="tx1">
                    <a:lumMod val="95000"/>
                    <a:lumOff val="5000"/>
                  </a:schemeClr>
                </a:solidFill>
                <a:latin typeface="Arial" panose="020B0604020202020204" pitchFamily="34" charset="0"/>
                <a:cs typeface="Arial" panose="020B0604020202020204" pitchFamily="34" charset="0"/>
              </a:rPr>
              <a:t>Do not underestimate the power of a paper-trail</a:t>
            </a:r>
          </a:p>
          <a:p>
            <a:pPr marL="0" indent="0">
              <a:buNone/>
            </a:pPr>
            <a:endParaRPr lang="en-GB" dirty="0">
              <a:solidFill>
                <a:schemeClr val="tx1">
                  <a:lumMod val="95000"/>
                  <a:lumOff val="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2806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7D5B-A483-1444-A4B3-F181A1F9A490}"/>
              </a:ext>
            </a:extLst>
          </p:cNvPr>
          <p:cNvSpPr>
            <a:spLocks noGrp="1"/>
          </p:cNvSpPr>
          <p:nvPr>
            <p:ph type="title"/>
          </p:nvPr>
        </p:nvSpPr>
        <p:spPr>
          <a:xfrm>
            <a:off x="690196" y="281625"/>
            <a:ext cx="7886700" cy="1325563"/>
          </a:xfrm>
          <a:ln>
            <a:noFill/>
          </a:ln>
        </p:spPr>
        <p:txBody>
          <a:bodyPr>
            <a:normAutofit/>
          </a:bodyPr>
          <a:lstStyle/>
          <a:p>
            <a:r>
              <a:rPr lang="en-US" sz="4000" b="1" dirty="0">
                <a:solidFill>
                  <a:schemeClr val="accent2"/>
                </a:solidFill>
                <a:latin typeface="Arial" panose="020B0604020202020204" pitchFamily="34" charset="0"/>
                <a:cs typeface="Arial" panose="020B0604020202020204" pitchFamily="34" charset="0"/>
              </a:rPr>
              <a:t>Further reading</a:t>
            </a:r>
          </a:p>
        </p:txBody>
      </p:sp>
      <p:sp>
        <p:nvSpPr>
          <p:cNvPr id="10" name="TextBox 9">
            <a:extLst>
              <a:ext uri="{FF2B5EF4-FFF2-40B4-BE49-F238E27FC236}">
                <a16:creationId xmlns:a16="http://schemas.microsoft.com/office/drawing/2014/main" id="{3FE92D06-BEA7-ED4A-8EBF-72CA667CDDA8}"/>
              </a:ext>
            </a:extLst>
          </p:cNvPr>
          <p:cNvSpPr txBox="1"/>
          <p:nvPr/>
        </p:nvSpPr>
        <p:spPr>
          <a:xfrm>
            <a:off x="429658" y="6268598"/>
            <a:ext cx="330506" cy="307777"/>
          </a:xfrm>
          <a:prstGeom prst="rect">
            <a:avLst/>
          </a:prstGeom>
          <a:noFill/>
          <a:ln>
            <a:noFill/>
          </a:ln>
        </p:spPr>
        <p:txBody>
          <a:bodyPr wrap="square" rtlCol="0">
            <a:spAutoFit/>
          </a:bodyPr>
          <a:lstStyle/>
          <a:p>
            <a:r>
              <a:rPr lang="en-US" sz="1400" b="1" dirty="0">
                <a:solidFill>
                  <a:schemeClr val="accent2"/>
                </a:solidFill>
                <a:latin typeface="Arial" panose="020B0604020202020204" pitchFamily="34" charset="0"/>
                <a:cs typeface="Arial" panose="020B0604020202020204" pitchFamily="34" charset="0"/>
              </a:rPr>
              <a:t>A</a:t>
            </a:r>
          </a:p>
        </p:txBody>
      </p:sp>
      <p:sp>
        <p:nvSpPr>
          <p:cNvPr id="7" name="TextBox 6">
            <a:extLst>
              <a:ext uri="{FF2B5EF4-FFF2-40B4-BE49-F238E27FC236}">
                <a16:creationId xmlns:a16="http://schemas.microsoft.com/office/drawing/2014/main" id="{44A8E836-1B38-4AAB-8B93-71DB79AB1A94}"/>
              </a:ext>
            </a:extLst>
          </p:cNvPr>
          <p:cNvSpPr txBox="1"/>
          <p:nvPr/>
        </p:nvSpPr>
        <p:spPr>
          <a:xfrm flipH="1">
            <a:off x="690196" y="1607188"/>
            <a:ext cx="7662496" cy="1200329"/>
          </a:xfrm>
          <a:prstGeom prst="rect">
            <a:avLst/>
          </a:prstGeom>
          <a:noFill/>
        </p:spPr>
        <p:txBody>
          <a:bodyPr wrap="square" rtlCol="0">
            <a:spAutoFit/>
          </a:bodyPr>
          <a:lstStyle/>
          <a:p>
            <a:r>
              <a:rPr lang="en-US" altLang="en-US" sz="1800" dirty="0">
                <a:solidFill>
                  <a:schemeClr val="tx1">
                    <a:lumMod val="95000"/>
                    <a:lumOff val="5000"/>
                  </a:schemeClr>
                </a:solidFill>
                <a:latin typeface="Arial" panose="020B0604020202020204" pitchFamily="34" charset="0"/>
                <a:cs typeface="Arial" panose="020B0604020202020204" pitchFamily="34" charset="0"/>
              </a:rPr>
              <a:t>Interesting article by </a:t>
            </a:r>
            <a:r>
              <a:rPr lang="en-GB" dirty="0">
                <a:latin typeface="Arial" panose="020B0604020202020204" pitchFamily="34" charset="0"/>
                <a:cs typeface="Arial" panose="020B0604020202020204" pitchFamily="34" charset="0"/>
              </a:rPr>
              <a:t>Shelly Asquith</a:t>
            </a:r>
            <a:endParaRPr lang="en-GB" dirty="0">
              <a:latin typeface="Arial" panose="020B0604020202020204" pitchFamily="34" charset="0"/>
              <a:cs typeface="Arial" panose="020B0604020202020204" pitchFamily="34" charset="0"/>
              <a:hlinkClick r:id="rId3"/>
            </a:endParaRPr>
          </a:p>
          <a:p>
            <a:r>
              <a:rPr lang="en-GB" dirty="0">
                <a:latin typeface="Arial" panose="020B0604020202020204" pitchFamily="34" charset="0"/>
                <a:cs typeface="Arial" panose="020B0604020202020204" pitchFamily="34" charset="0"/>
                <a:hlinkClick r:id="rId3"/>
              </a:rPr>
              <a:t>How to resist the 'resilience' narrative – and organise for less stressful work | TUC</a:t>
            </a: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6283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7127972"/>
      </p:ext>
    </p:extLst>
  </p:cSld>
  <p:clrMapOvr>
    <a:masterClrMapping/>
  </p:clrMapOvr>
</p:sld>
</file>

<file path=ppt/theme/theme1.xml><?xml version="1.0" encoding="utf-8"?>
<a:theme xmlns:a="http://schemas.openxmlformats.org/drawingml/2006/main" name="Office Theme">
  <a:themeElements>
    <a:clrScheme name="Berry">
      <a:dk1>
        <a:srgbClr val="000000"/>
      </a:dk1>
      <a:lt1>
        <a:srgbClr val="FFFFFF"/>
      </a:lt1>
      <a:dk2>
        <a:srgbClr val="44546A"/>
      </a:dk2>
      <a:lt2>
        <a:srgbClr val="E7E6E6"/>
      </a:lt2>
      <a:accent1>
        <a:srgbClr val="371488"/>
      </a:accent1>
      <a:accent2>
        <a:srgbClr val="EE6B42"/>
      </a:accent2>
      <a:accent3>
        <a:srgbClr val="F1903D"/>
      </a:accent3>
      <a:accent4>
        <a:srgbClr val="FF3333"/>
      </a:accent4>
      <a:accent5>
        <a:srgbClr val="A63589"/>
      </a:accent5>
      <a:accent6>
        <a:srgbClr val="DD239C"/>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CM powerpoint template  -  Read-Only" id="{AB2CDD7E-6D13-4944-A300-084C6F137180}" vid="{898B6534-0F70-4490-8D62-05DCC8BFC9D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C8F2A7E07D1842A196F09D433F46C7" ma:contentTypeVersion="39" ma:contentTypeDescription="Create a new document." ma:contentTypeScope="" ma:versionID="7d6c00e26662be5c1276d9e2c0829dae">
  <xsd:schema xmlns:xsd="http://www.w3.org/2001/XMLSchema" xmlns:xs="http://www.w3.org/2001/XMLSchema" xmlns:p="http://schemas.microsoft.com/office/2006/metadata/properties" xmlns:ns1="http://schemas.microsoft.com/sharepoint/v3" xmlns:ns2="72668c49-94ea-40d2-beae-2972e9fa7e00" xmlns:ns3="27748eab-0dbd-4733-9124-bc232bc1c31e" targetNamespace="http://schemas.microsoft.com/office/2006/metadata/properties" ma:root="true" ma:fieldsID="f5ac77aaae119f696bd0b2e6186633db" ns1:_="" ns2:_="" ns3:_="">
    <xsd:import namespace="http://schemas.microsoft.com/sharepoint/v3"/>
    <xsd:import namespace="72668c49-94ea-40d2-beae-2972e9fa7e00"/>
    <xsd:import namespace="27748eab-0dbd-4733-9124-bc232bc1c31e"/>
    <xsd:element name="properties">
      <xsd:complexType>
        <xsd:sequence>
          <xsd:element name="documentManagement">
            <xsd:complexType>
              <xsd:all>
                <xsd:element ref="ns2:HR_x0020_Forms" minOccurs="0"/>
                <xsd:element ref="ns2:i597d6eeb84842e3a6bbc8c9cd5a66ed" minOccurs="0"/>
                <xsd:element ref="ns3:TaxCatchAll" minOccurs="0"/>
                <xsd:element ref="ns1:PublishingStartDate" minOccurs="0"/>
                <xsd:element ref="ns1:PublishingExpirationDate" minOccurs="0"/>
                <xsd:element ref="ns2:rcm_x0020_author" minOccurs="0"/>
                <xsd:element ref="ns2:category0"/>
                <xsd:element ref="ns2:Grade"/>
                <xsd:element ref="ns2:Category"/>
                <xsd:element ref="ns2:_x0030_1_x002e_01_x002e_2016" minOccurs="0"/>
                <xsd:element ref="ns2:CATEGORY1" minOccurs="0"/>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ReviewDat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2"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3"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2668c49-94ea-40d2-beae-2972e9fa7e00" elementFormDefault="qualified">
    <xsd:import namespace="http://schemas.microsoft.com/office/2006/documentManagement/types"/>
    <xsd:import namespace="http://schemas.microsoft.com/office/infopath/2007/PartnerControls"/>
    <xsd:element name="HR_x0020_Forms" ma:index="8" nillable="true" ma:displayName="HR Forms" ma:default="Absences" ma:format="Dropdown" ma:internalName="HR_x0020_Forms" ma:readOnly="false">
      <xsd:simpleType>
        <xsd:union memberTypes="dms:Text">
          <xsd:simpleType>
            <xsd:restriction base="dms:Choice">
              <xsd:enumeration value="Absences"/>
              <xsd:enumeration value="General"/>
              <xsd:enumeration value="Leavers"/>
              <xsd:enumeration value="Personal Information"/>
              <xsd:enumeration value="Probation"/>
              <xsd:enumeration value="Recruitment"/>
              <xsd:enumeration value="Starters"/>
              <xsd:enumeration value="Leavers"/>
              <xsd:enumeration value="Training"/>
            </xsd:restriction>
          </xsd:simpleType>
        </xsd:union>
      </xsd:simpleType>
    </xsd:element>
    <xsd:element name="i597d6eeb84842e3a6bbc8c9cd5a66ed" ma:index="10" nillable="true" ma:taxonomy="true" ma:internalName="i597d6eeb84842e3a6bbc8c9cd5a66ed" ma:taxonomyFieldName="RCM_x0020_Thesaurus" ma:displayName="RCM Thesaurus" ma:indexed="true" ma:readOnly="false" ma:fieldId="{2597d6ee-b848-42e3-a6bb-c8c9cd5a66ed}" ma:sspId="909be131-e051-4104-a245-9491c2d76341" ma:termSetId="f05642a1-f0fb-4fa9-b2c7-1241f217e644" ma:anchorId="00000000-0000-0000-0000-000000000000" ma:open="false" ma:isKeyword="false">
      <xsd:complexType>
        <xsd:sequence>
          <xsd:element ref="pc:Terms" minOccurs="0" maxOccurs="1"/>
        </xsd:sequence>
      </xsd:complexType>
    </xsd:element>
    <xsd:element name="rcm_x0020_author" ma:index="14" nillable="true" ma:displayName="rcm author" ma:internalName="rcm_x0020_author" ma:readOnly="false">
      <xsd:simpleType>
        <xsd:restriction base="dms:Text">
          <xsd:maxLength value="255"/>
        </xsd:restriction>
      </xsd:simpleType>
    </xsd:element>
    <xsd:element name="category0" ma:index="15" ma:displayName="category" ma:default="BARCLAY CARD" ma:format="Dropdown" ma:internalName="category0" ma:readOnly="false">
      <xsd:simpleType>
        <xsd:restriction base="dms:Choice">
          <xsd:enumeration value="BARCLAY CARD"/>
          <xsd:enumeration value="EXPENSES CLAIM FORMS"/>
          <xsd:enumeration value="PAY DAY DATES"/>
          <xsd:enumeration value="BACS PAYMENT DATES"/>
          <xsd:enumeration value="ANNUAL REPORTS AND ACCOUNTS PAPERS"/>
          <xsd:enumeration value="PENSIONS DOCUMENTS"/>
          <xsd:enumeration value="MISCELLANEOUS"/>
          <xsd:enumeration value="STANDING FINANCIAL INSTRUCTIONS"/>
        </xsd:restriction>
      </xsd:simpleType>
    </xsd:element>
    <xsd:element name="Grade" ma:index="16" ma:displayName="Grade" ma:default="1. Administrative Officer" ma:format="Dropdown" ma:internalName="Grade" ma:readOnly="false">
      <xsd:simpleType>
        <xsd:restriction base="dms:Choice">
          <xsd:enumeration value="1. Administrative Officer"/>
          <xsd:enumeration value="2. Administrator"/>
          <xsd:enumeration value="3. Organiser"/>
          <xsd:enumeration value="4. Advisor"/>
          <xsd:enumeration value="5. Head ofs"/>
          <xsd:enumeration value="6. Country Directors"/>
          <xsd:enumeration value="7. Directors"/>
        </xsd:restriction>
      </xsd:simpleType>
    </xsd:element>
    <xsd:element name="Category" ma:index="17" ma:displayName="Category" ma:default="Business Continuity Planning" ma:format="Dropdown" ma:internalName="Category" ma:readOnly="false">
      <xsd:simpleType>
        <xsd:restriction base="dms:Choice">
          <xsd:enumeration value="n/a"/>
          <xsd:enumeration value="Business Continuity Planning"/>
          <xsd:enumeration value="Risk Register"/>
          <xsd:enumeration value="Budgets"/>
          <xsd:enumeration value="Corporate Policies"/>
          <xsd:enumeration value="Contracts"/>
        </xsd:restriction>
      </xsd:simpleType>
    </xsd:element>
    <xsd:element name="_x0030_1_x002e_01_x002e_2016" ma:index="18" nillable="true" ma:displayName="01.01.2016" ma:internalName="_x0030_1_x002e_01_x002e_2016" ma:readOnly="false">
      <xsd:simpleType>
        <xsd:restriction base="dms:Text">
          <xsd:maxLength value="255"/>
        </xsd:restriction>
      </xsd:simpleType>
    </xsd:element>
    <xsd:element name="CATEGORY1" ma:index="19" nillable="true" ma:displayName="CATEGORY" ma:description="MOBILE PHONE&#10;RECEPTION&#10;OFFICE TELEPHONE AND DIRECTORY&#10;" ma:internalName="CATEGORY1" ma:readOnly="false">
      <xsd:simpleType>
        <xsd:restriction base="dms:Text">
          <xsd:maxLength value="255"/>
        </xsd:restriction>
      </xsd:simpleType>
    </xsd:element>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ediaServiceAutoTags" ma:index="26" nillable="true" ma:displayName="Tags" ma:internalName="MediaServiceAutoTags" ma:readOnly="true">
      <xsd:simpleType>
        <xsd:restriction base="dms:Text"/>
      </xsd:simpleType>
    </xsd:element>
    <xsd:element name="MediaServiceOCR" ma:index="27" nillable="true" ma:displayName="Extracted Text" ma:internalName="MediaServiceOCR" ma:readOnly="true">
      <xsd:simpleType>
        <xsd:restriction base="dms:Note">
          <xsd:maxLength value="255"/>
        </xsd:restriction>
      </xsd:simpleType>
    </xsd:element>
    <xsd:element name="MediaServiceGenerationTime" ma:index="28" nillable="true" ma:displayName="MediaServiceGenerationTime" ma:hidden="true" ma:internalName="MediaServiceGenerationTime" ma:readOnly="true">
      <xsd:simpleType>
        <xsd:restriction base="dms:Text"/>
      </xsd:simpleType>
    </xsd:element>
    <xsd:element name="MediaServiceEventHashCode" ma:index="29" nillable="true" ma:displayName="MediaServiceEventHashCode" ma:hidden="true" ma:internalName="MediaServiceEventHashCode" ma:readOnly="true">
      <xsd:simpleType>
        <xsd:restriction base="dms:Text"/>
      </xsd:simpleType>
    </xsd:element>
    <xsd:element name="ReviewDate" ma:index="30" nillable="true" ma:displayName="Review Date" ma:description="Date that this policy or procedure is due to be reviewed" ma:format="DateOnly" ma:internalName="ReviewDate">
      <xsd:simpleType>
        <xsd:restriction base="dms:DateTime"/>
      </xsd:simpleType>
    </xsd:element>
    <xsd:element name="MediaServiceDateTaken" ma:index="31" nillable="true" ma:displayName="MediaServiceDateTaken" ma:hidden="true" ma:internalName="MediaServiceDateTaken" ma:readOnly="true">
      <xsd:simpleType>
        <xsd:restriction base="dms:Text"/>
      </xsd:simpleType>
    </xsd:element>
    <xsd:element name="MediaServiceLocation" ma:index="32"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7748eab-0dbd-4733-9124-bc232bc1c31e" elementFormDefault="qualified">
    <xsd:import namespace="http://schemas.microsoft.com/office/2006/documentManagement/types"/>
    <xsd:import namespace="http://schemas.microsoft.com/office/infopath/2007/PartnerControls"/>
    <xsd:element name="TaxCatchAll" ma:index="11" nillable="true" ma:displayName="Taxonomy Catch All Column" ma:hidden="true" ma:list="{333de2a9-e322-4d8b-be06-c06bb28360c3}" ma:internalName="TaxCatchAll" ma:showField="CatchAllData" ma:web="27748eab-0dbd-4733-9124-bc232bc1c31e">
      <xsd:complexType>
        <xsd:complexContent>
          <xsd:extension base="dms:MultiChoiceLookup">
            <xsd:sequence>
              <xsd:element name="Value" type="dms:Lookup" maxOccurs="unbounded" minOccurs="0" nillable="true"/>
            </xsd:sequence>
          </xsd:extension>
        </xsd:complexContent>
      </xsd:complexType>
    </xsd:element>
    <xsd:element name="SharedWithUsers" ma:index="2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rcm_x0020_author xmlns="72668c49-94ea-40d2-beae-2972e9fa7e00" xsi:nil="true"/>
    <HR_x0020_Forms xmlns="72668c49-94ea-40d2-beae-2972e9fa7e00">Absences</HR_x0020_Forms>
    <Grade xmlns="72668c49-94ea-40d2-beae-2972e9fa7e00">1. Administrative Officer</Grade>
    <CATEGORY1 xmlns="72668c49-94ea-40d2-beae-2972e9fa7e00" xsi:nil="true"/>
    <category0 xmlns="72668c49-94ea-40d2-beae-2972e9fa7e00">BARCLAY CARD</category0>
    <Category xmlns="72668c49-94ea-40d2-beae-2972e9fa7e00">Business Continuity Planning</Category>
    <TaxCatchAll xmlns="27748eab-0dbd-4733-9124-bc232bc1c31e" xsi:nil="true"/>
    <_x0030_1_x002e_01_x002e_2016 xmlns="72668c49-94ea-40d2-beae-2972e9fa7e00" xsi:nil="true"/>
    <ReviewDate xmlns="72668c49-94ea-40d2-beae-2972e9fa7e00" xsi:nil="true"/>
    <PublishingExpirationDate xmlns="http://schemas.microsoft.com/sharepoint/v3" xsi:nil="true"/>
    <PublishingStartDate xmlns="http://schemas.microsoft.com/sharepoint/v3" xsi:nil="true"/>
    <i597d6eeb84842e3a6bbc8c9cd5a66ed xmlns="72668c49-94ea-40d2-beae-2972e9fa7e00">
      <Terms xmlns="http://schemas.microsoft.com/office/infopath/2007/PartnerControls"/>
    </i597d6eeb84842e3a6bbc8c9cd5a66ed>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AC41320-4BDF-43EB-AC3C-33C8593752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2668c49-94ea-40d2-beae-2972e9fa7e00"/>
    <ds:schemaRef ds:uri="27748eab-0dbd-4733-9124-bc232bc1c3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A141D7F-F1A6-4B33-BF39-281A6CFED8EB}">
  <ds:schemaRefs>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purl.org/dc/dcmitype/"/>
    <ds:schemaRef ds:uri="27748eab-0dbd-4733-9124-bc232bc1c31e"/>
    <ds:schemaRef ds:uri="http://schemas.openxmlformats.org/package/2006/metadata/core-properties"/>
    <ds:schemaRef ds:uri="http://purl.org/dc/terms/"/>
    <ds:schemaRef ds:uri="72668c49-94ea-40d2-beae-2972e9fa7e00"/>
    <ds:schemaRef ds:uri="http://schemas.microsoft.com/sharepoint/v3"/>
    <ds:schemaRef ds:uri="http://www.w3.org/XML/1998/namespace"/>
  </ds:schemaRefs>
</ds:datastoreItem>
</file>

<file path=customXml/itemProps3.xml><?xml version="1.0" encoding="utf-8"?>
<ds:datastoreItem xmlns:ds="http://schemas.openxmlformats.org/officeDocument/2006/customXml" ds:itemID="{2D149C90-2AC2-4FD5-AA12-8197F16B95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Linda Nov 26</Template>
  <TotalTime>0</TotalTime>
  <Words>329</Words>
  <Application>Microsoft Office PowerPoint</Application>
  <PresentationFormat>On-screen Show (4:3)</PresentationFormat>
  <Paragraphs>58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Supporting members in the workplace</vt:lpstr>
      <vt:lpstr>The ‘R’ word</vt:lpstr>
      <vt:lpstr>Causes of stress in the workplace</vt:lpstr>
      <vt:lpstr>Who is failing?</vt:lpstr>
      <vt:lpstr>Role of the H&amp;S rep</vt:lpstr>
      <vt:lpstr>You do not have a magic wand!</vt:lpstr>
      <vt:lpstr>Further reading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members in the workplace</dc:title>
  <dc:creator>Emma Barr</dc:creator>
  <cp:lastModifiedBy>Emma Barr</cp:lastModifiedBy>
  <cp:revision>1</cp:revision>
  <dcterms:created xsi:type="dcterms:W3CDTF">2021-11-26T11:06:19Z</dcterms:created>
  <dcterms:modified xsi:type="dcterms:W3CDTF">2021-11-26T11:27:26Z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0x0101009BC8F2A7E07D1842A196F09D433F46C7</vt:lpwstr>
  </property>
  <property fmtid="{D5CDD505-2E9C-101B-9397-08002B2CF9AE}" pid="3" name="RCM Thesaurus">
    <vt:lpwstr/>
  </property>
</Properties>
</file>