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5"/>
  </p:notesMasterIdLst>
  <p:handoutMasterIdLst>
    <p:handoutMasterId r:id="rId16"/>
  </p:handoutMasterIdLst>
  <p:sldIdLst>
    <p:sldId id="257" r:id="rId6"/>
    <p:sldId id="294" r:id="rId7"/>
    <p:sldId id="299" r:id="rId8"/>
    <p:sldId id="291" r:id="rId9"/>
    <p:sldId id="298" r:id="rId10"/>
    <p:sldId id="292" r:id="rId11"/>
    <p:sldId id="297" r:id="rId12"/>
    <p:sldId id="295" r:id="rId13"/>
    <p:sldId id="29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82"/>
    <a:srgbClr val="154C95"/>
    <a:srgbClr val="7EC8E4"/>
    <a:srgbClr val="BCE2EE"/>
    <a:srgbClr val="702285"/>
    <a:srgbClr val="71273D"/>
    <a:srgbClr val="66BC04"/>
    <a:srgbClr val="FF7900"/>
    <a:srgbClr val="00396A"/>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C8B2E0-5D70-44D2-9031-9416DBEE8A50}" v="18" dt="2020-08-25T08:12:15.3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81" d="100"/>
          <a:sy n="81" d="100"/>
        </p:scale>
        <p:origin x="1498" y="62"/>
      </p:cViewPr>
      <p:guideLst>
        <p:guide orient="horz" pos="336"/>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Barr" userId="dbd6be6c-16cd-4311-8303-375488553fad" providerId="ADAL" clId="{F6C8B2E0-5D70-44D2-9031-9416DBEE8A50}"/>
    <pc:docChg chg="custSel addSld modSld sldOrd">
      <pc:chgData name="Emma Barr" userId="dbd6be6c-16cd-4311-8303-375488553fad" providerId="ADAL" clId="{F6C8B2E0-5D70-44D2-9031-9416DBEE8A50}" dt="2020-08-25T08:12:23.329" v="102" actId="403"/>
      <pc:docMkLst>
        <pc:docMk/>
      </pc:docMkLst>
      <pc:sldChg chg="modSp mod">
        <pc:chgData name="Emma Barr" userId="dbd6be6c-16cd-4311-8303-375488553fad" providerId="ADAL" clId="{F6C8B2E0-5D70-44D2-9031-9416DBEE8A50}" dt="2020-08-25T08:11:02.671" v="80" actId="1076"/>
        <pc:sldMkLst>
          <pc:docMk/>
          <pc:sldMk cId="1326377464" sldId="291"/>
        </pc:sldMkLst>
        <pc:spChg chg="mod">
          <ac:chgData name="Emma Barr" userId="dbd6be6c-16cd-4311-8303-375488553fad" providerId="ADAL" clId="{F6C8B2E0-5D70-44D2-9031-9416DBEE8A50}" dt="2020-08-25T08:09:57.742" v="56" actId="20577"/>
          <ac:spMkLst>
            <pc:docMk/>
            <pc:sldMk cId="1326377464" sldId="291"/>
            <ac:spMk id="13" creationId="{00000000-0000-0000-0000-000000000000}"/>
          </ac:spMkLst>
        </pc:spChg>
        <pc:spChg chg="mod">
          <ac:chgData name="Emma Barr" userId="dbd6be6c-16cd-4311-8303-375488553fad" providerId="ADAL" clId="{F6C8B2E0-5D70-44D2-9031-9416DBEE8A50}" dt="2020-08-25T08:10:55.788" v="77" actId="14100"/>
          <ac:spMkLst>
            <pc:docMk/>
            <pc:sldMk cId="1326377464" sldId="291"/>
            <ac:spMk id="24" creationId="{00000000-0000-0000-0000-000000000000}"/>
          </ac:spMkLst>
        </pc:spChg>
        <pc:picChg chg="mod">
          <ac:chgData name="Emma Barr" userId="dbd6be6c-16cd-4311-8303-375488553fad" providerId="ADAL" clId="{F6C8B2E0-5D70-44D2-9031-9416DBEE8A50}" dt="2020-08-25T08:11:02.671" v="80" actId="1076"/>
          <ac:picMkLst>
            <pc:docMk/>
            <pc:sldMk cId="1326377464" sldId="291"/>
            <ac:picMk id="4" creationId="{4F2BF0D8-C42F-4951-904E-9AB225CE4CC4}"/>
          </ac:picMkLst>
        </pc:picChg>
      </pc:sldChg>
      <pc:sldChg chg="modSp mod">
        <pc:chgData name="Emma Barr" userId="dbd6be6c-16cd-4311-8303-375488553fad" providerId="ADAL" clId="{F6C8B2E0-5D70-44D2-9031-9416DBEE8A50}" dt="2020-08-25T08:11:36.247" v="94" actId="27636"/>
        <pc:sldMkLst>
          <pc:docMk/>
          <pc:sldMk cId="412538618" sldId="292"/>
        </pc:sldMkLst>
        <pc:spChg chg="mod">
          <ac:chgData name="Emma Barr" userId="dbd6be6c-16cd-4311-8303-375488553fad" providerId="ADAL" clId="{F6C8B2E0-5D70-44D2-9031-9416DBEE8A50}" dt="2020-08-25T08:11:36.247" v="94" actId="27636"/>
          <ac:spMkLst>
            <pc:docMk/>
            <pc:sldMk cId="412538618" sldId="292"/>
            <ac:spMk id="3" creationId="{2D8850F2-A281-48F9-BD7E-BC760F0FDB9F}"/>
          </ac:spMkLst>
        </pc:spChg>
      </pc:sldChg>
      <pc:sldChg chg="modSp mod">
        <pc:chgData name="Emma Barr" userId="dbd6be6c-16cd-4311-8303-375488553fad" providerId="ADAL" clId="{F6C8B2E0-5D70-44D2-9031-9416DBEE8A50}" dt="2020-08-25T08:08:08.241" v="1" actId="1076"/>
        <pc:sldMkLst>
          <pc:docMk/>
          <pc:sldMk cId="653281433" sldId="294"/>
        </pc:sldMkLst>
        <pc:spChg chg="mod">
          <ac:chgData name="Emma Barr" userId="dbd6be6c-16cd-4311-8303-375488553fad" providerId="ADAL" clId="{F6C8B2E0-5D70-44D2-9031-9416DBEE8A50}" dt="2020-08-25T08:08:08.241" v="1" actId="1076"/>
          <ac:spMkLst>
            <pc:docMk/>
            <pc:sldMk cId="653281433" sldId="294"/>
            <ac:spMk id="5" creationId="{B9F339FC-C8ED-471D-9482-B482C5D3BC0B}"/>
          </ac:spMkLst>
        </pc:spChg>
        <pc:spChg chg="mod">
          <ac:chgData name="Emma Barr" userId="dbd6be6c-16cd-4311-8303-375488553fad" providerId="ADAL" clId="{F6C8B2E0-5D70-44D2-9031-9416DBEE8A50}" dt="2020-08-25T08:08:04.802" v="0" actId="1076"/>
          <ac:spMkLst>
            <pc:docMk/>
            <pc:sldMk cId="653281433" sldId="294"/>
            <ac:spMk id="9" creationId="{488BD80E-5F02-4746-B6E0-AC2C194BCCFE}"/>
          </ac:spMkLst>
        </pc:spChg>
      </pc:sldChg>
      <pc:sldChg chg="modSp mod">
        <pc:chgData name="Emma Barr" userId="dbd6be6c-16cd-4311-8303-375488553fad" providerId="ADAL" clId="{F6C8B2E0-5D70-44D2-9031-9416DBEE8A50}" dt="2020-08-25T08:12:23.329" v="102" actId="403"/>
        <pc:sldMkLst>
          <pc:docMk/>
          <pc:sldMk cId="87372204" sldId="295"/>
        </pc:sldMkLst>
        <pc:spChg chg="mod">
          <ac:chgData name="Emma Barr" userId="dbd6be6c-16cd-4311-8303-375488553fad" providerId="ADAL" clId="{F6C8B2E0-5D70-44D2-9031-9416DBEE8A50}" dt="2020-08-25T08:12:23.329" v="102" actId="403"/>
          <ac:spMkLst>
            <pc:docMk/>
            <pc:sldMk cId="87372204" sldId="295"/>
            <ac:spMk id="3" creationId="{3803F8DC-EAE9-42FB-A816-AB3DA27317AB}"/>
          </ac:spMkLst>
        </pc:spChg>
      </pc:sldChg>
      <pc:sldChg chg="modSp modAnim">
        <pc:chgData name="Emma Barr" userId="dbd6be6c-16cd-4311-8303-375488553fad" providerId="ADAL" clId="{F6C8B2E0-5D70-44D2-9031-9416DBEE8A50}" dt="2020-08-25T08:12:15.382" v="101" actId="12"/>
        <pc:sldMkLst>
          <pc:docMk/>
          <pc:sldMk cId="2278060757" sldId="297"/>
        </pc:sldMkLst>
        <pc:spChg chg="mod">
          <ac:chgData name="Emma Barr" userId="dbd6be6c-16cd-4311-8303-375488553fad" providerId="ADAL" clId="{F6C8B2E0-5D70-44D2-9031-9416DBEE8A50}" dt="2020-08-25T08:12:15.382" v="101" actId="12"/>
          <ac:spMkLst>
            <pc:docMk/>
            <pc:sldMk cId="2278060757" sldId="297"/>
            <ac:spMk id="8" creationId="{D3E33F0B-D28A-4B14-8119-7DDDC87CAB04}"/>
          </ac:spMkLst>
        </pc:spChg>
      </pc:sldChg>
      <pc:sldChg chg="modSp mod">
        <pc:chgData name="Emma Barr" userId="dbd6be6c-16cd-4311-8303-375488553fad" providerId="ADAL" clId="{F6C8B2E0-5D70-44D2-9031-9416DBEE8A50}" dt="2020-08-25T08:11:16.670" v="83" actId="1076"/>
        <pc:sldMkLst>
          <pc:docMk/>
          <pc:sldMk cId="701693706" sldId="298"/>
        </pc:sldMkLst>
        <pc:picChg chg="mod modCrop">
          <ac:chgData name="Emma Barr" userId="dbd6be6c-16cd-4311-8303-375488553fad" providerId="ADAL" clId="{F6C8B2E0-5D70-44D2-9031-9416DBEE8A50}" dt="2020-08-25T08:11:16.670" v="83" actId="1076"/>
          <ac:picMkLst>
            <pc:docMk/>
            <pc:sldMk cId="701693706" sldId="298"/>
            <ac:picMk id="4" creationId="{1F4A79D3-2ECA-483A-836C-0DA3067ED91B}"/>
          </ac:picMkLst>
        </pc:picChg>
      </pc:sldChg>
      <pc:sldChg chg="addSp delSp modSp add mod ord">
        <pc:chgData name="Emma Barr" userId="dbd6be6c-16cd-4311-8303-375488553fad" providerId="ADAL" clId="{F6C8B2E0-5D70-44D2-9031-9416DBEE8A50}" dt="2020-08-25T08:09:28.997" v="25" actId="20577"/>
        <pc:sldMkLst>
          <pc:docMk/>
          <pc:sldMk cId="1471239208" sldId="299"/>
        </pc:sldMkLst>
        <pc:spChg chg="mod">
          <ac:chgData name="Emma Barr" userId="dbd6be6c-16cd-4311-8303-375488553fad" providerId="ADAL" clId="{F6C8B2E0-5D70-44D2-9031-9416DBEE8A50}" dt="2020-08-25T08:09:28.997" v="25" actId="20577"/>
          <ac:spMkLst>
            <pc:docMk/>
            <pc:sldMk cId="1471239208" sldId="299"/>
            <ac:spMk id="24" creationId="{00000000-0000-0000-0000-000000000000}"/>
          </ac:spMkLst>
        </pc:spChg>
        <pc:picChg chg="add mod">
          <ac:chgData name="Emma Barr" userId="dbd6be6c-16cd-4311-8303-375488553fad" providerId="ADAL" clId="{F6C8B2E0-5D70-44D2-9031-9416DBEE8A50}" dt="2020-08-25T08:09:15.058" v="20" actId="1076"/>
          <ac:picMkLst>
            <pc:docMk/>
            <pc:sldMk cId="1471239208" sldId="299"/>
            <ac:picMk id="2" creationId="{A7F8A7E9-09BF-476B-B8D2-BED7B53F8F9D}"/>
          </ac:picMkLst>
        </pc:picChg>
        <pc:picChg chg="del mod">
          <ac:chgData name="Emma Barr" userId="dbd6be6c-16cd-4311-8303-375488553fad" providerId="ADAL" clId="{F6C8B2E0-5D70-44D2-9031-9416DBEE8A50}" dt="2020-08-25T08:08:48.885" v="11" actId="478"/>
          <ac:picMkLst>
            <pc:docMk/>
            <pc:sldMk cId="1471239208" sldId="299"/>
            <ac:picMk id="4" creationId="{4F2BF0D8-C42F-4951-904E-9AB225CE4CC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54F259-2A98-0846-8AAE-3B1F25109057}" type="datetimeFigureOut">
              <a:t>8/25/2020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62C464-2C4B-8C4D-8F16-B72AB6FDD51B}" type="slidenum">
              <a:t>‹#›</a:t>
            </a:fld>
            <a:endParaRPr lang="en-US"/>
          </a:p>
        </p:txBody>
      </p:sp>
    </p:spTree>
    <p:extLst>
      <p:ext uri="{BB962C8B-B14F-4D97-AF65-F5344CB8AC3E}">
        <p14:creationId xmlns:p14="http://schemas.microsoft.com/office/powerpoint/2010/main" val="2273702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ED5DA9-F6D6-5843-9EB0-D9441C280527}" type="datetimeFigureOut">
              <a:t>8/25/2020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3801CD-FE76-8045-AC4D-708E49E4621C}" type="slidenum">
              <a:t>‹#›</a:t>
            </a:fld>
            <a:endParaRPr lang="en-US"/>
          </a:p>
        </p:txBody>
      </p:sp>
    </p:spTree>
    <p:extLst>
      <p:ext uri="{BB962C8B-B14F-4D97-AF65-F5344CB8AC3E}">
        <p14:creationId xmlns:p14="http://schemas.microsoft.com/office/powerpoint/2010/main" val="29000628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make these </a:t>
            </a:r>
            <a:r>
              <a:rPr lang="en-GB"/>
              <a:t>questions. The </a:t>
            </a:r>
            <a:r>
              <a:rPr lang="en-GB" dirty="0"/>
              <a:t>menopause is a natural part of ageing that usually occurs between 45 and 55 years of age as a woman’s </a:t>
            </a:r>
            <a:r>
              <a:rPr lang="en-GB" dirty="0" err="1"/>
              <a:t>estrogen</a:t>
            </a:r>
            <a:r>
              <a:rPr lang="en-GB" dirty="0"/>
              <a:t> levels decline. </a:t>
            </a:r>
          </a:p>
          <a:p>
            <a:r>
              <a:rPr lang="en-GB" dirty="0"/>
              <a:t>Studies have shown that menopause symptoms can have a significant impact on attendance and performance in the workplace.  </a:t>
            </a:r>
            <a:br>
              <a:rPr lang="en-GB" dirty="0"/>
            </a:br>
            <a:br>
              <a:rPr lang="en-GB" dirty="0"/>
            </a:br>
            <a:r>
              <a:rPr lang="en-GB" dirty="0"/>
              <a:t>With our population now living longer, working longer, and with so many women working in the NHS, it's vital that staff are supported to stay well and thrive in the workplace.</a:t>
            </a:r>
            <a:br>
              <a:rPr lang="en-GB" dirty="0"/>
            </a:br>
            <a:br>
              <a:rPr lang="en-GB" dirty="0"/>
            </a:br>
            <a:r>
              <a:rPr lang="en-GB" dirty="0"/>
              <a:t>Menopause is not just a female issue, it's an organisational issue.  All managers need to know about it and how they can support their staff.  Awareness on this topic is fundamental and reducing the stigma attached to it is vital so that more people will talk openly about it. </a:t>
            </a:r>
          </a:p>
        </p:txBody>
      </p:sp>
      <p:sp>
        <p:nvSpPr>
          <p:cNvPr id="4" name="Slide Number Placeholder 3"/>
          <p:cNvSpPr>
            <a:spLocks noGrp="1"/>
          </p:cNvSpPr>
          <p:nvPr>
            <p:ph type="sldNum" sz="quarter" idx="5"/>
          </p:nvPr>
        </p:nvSpPr>
        <p:spPr/>
        <p:txBody>
          <a:bodyPr/>
          <a:lstStyle/>
          <a:p>
            <a:fld id="{5E3801CD-FE76-8045-AC4D-708E49E4621C}" type="slidenum">
              <a:rPr lang="en-GB" smtClean="0"/>
              <a:t>2</a:t>
            </a:fld>
            <a:endParaRPr lang="en-GB"/>
          </a:p>
        </p:txBody>
      </p:sp>
    </p:spTree>
    <p:extLst>
      <p:ext uri="{BB962C8B-B14F-4D97-AF65-F5344CB8AC3E}">
        <p14:creationId xmlns:p14="http://schemas.microsoft.com/office/powerpoint/2010/main" val="4079839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Body mapping can help us to understand the menopause but also stress and other mental health issues in the workplace. You can also do this exercise with members it can be a real eye-opener as they realise that they are not alone.</a:t>
            </a:r>
          </a:p>
          <a:p>
            <a:endParaRPr lang="en-GB" dirty="0"/>
          </a:p>
          <a:p>
            <a:r>
              <a:rPr lang="en-GB" dirty="0"/>
              <a:t>Reps could start by mapping out the problems workers are having in the workplace related to the menopause using the technique of body mapping. It can be used to raise awareness about illness and injury which may be work-related or can affect an individual’s ability to work. Workers can use a diagram to indicate health problems (with coloured pens or stickers) and think about causes and solutions in the workplace. This information can then be used by reps to look at the causes of workplace hazards using hazards mapping. This is a good way of involving members. </a:t>
            </a:r>
          </a:p>
          <a:p>
            <a:endParaRPr lang="en-GB" dirty="0"/>
          </a:p>
          <a:p>
            <a:r>
              <a:rPr lang="en-GB" dirty="0"/>
              <a:t>What is body mapping?</a:t>
            </a:r>
          </a:p>
          <a:p>
            <a:r>
              <a:rPr lang="en-GB" dirty="0"/>
              <a:t>Many health and safety activists use body and workplace maps to see how workers are injured or experience ill health in the workplace. Maps can show the different experiences of workers by age, seniority, role or gender. Body maps can show the patterns of symptoms and the long-term effects of hazards: workplace maps give an overview that individuals do not have. You can use the two types of maps together to see the workplace in a new light. The first step in a health or safety campaign is to find common problems – then the detective work to find the hazards behind the symptoms begins.</a:t>
            </a:r>
          </a:p>
          <a:p>
            <a:endParaRPr lang="en-GB" dirty="0"/>
          </a:p>
          <a:p>
            <a:r>
              <a:rPr lang="en-GB" dirty="0"/>
              <a:t>Decide what your questions are. Are you looking for aches and pains? All the symptoms workers have now? Long-term effects, such as cancer, chronic pain or stress? Do you want to see the effects by gender, age, job or </a:t>
            </a:r>
            <a:r>
              <a:rPr lang="en-GB" dirty="0" err="1"/>
              <a:t>seniorit</a:t>
            </a:r>
            <a:endParaRPr lang="en-GB" dirty="0"/>
          </a:p>
          <a:p>
            <a:endParaRPr lang="en-GB" dirty="0"/>
          </a:p>
        </p:txBody>
      </p:sp>
      <p:sp>
        <p:nvSpPr>
          <p:cNvPr id="4" name="Slide Number Placeholder 3"/>
          <p:cNvSpPr>
            <a:spLocks noGrp="1"/>
          </p:cNvSpPr>
          <p:nvPr>
            <p:ph type="sldNum" sz="quarter" idx="5"/>
          </p:nvPr>
        </p:nvSpPr>
        <p:spPr/>
        <p:txBody>
          <a:bodyPr/>
          <a:lstStyle/>
          <a:p>
            <a:fld id="{5E3801CD-FE76-8045-AC4D-708E49E4621C}" type="slidenum">
              <a:rPr lang="en-GB" smtClean="0"/>
              <a:t>3</a:t>
            </a:fld>
            <a:endParaRPr lang="en-GB"/>
          </a:p>
        </p:txBody>
      </p:sp>
    </p:spTree>
    <p:extLst>
      <p:ext uri="{BB962C8B-B14F-4D97-AF65-F5344CB8AC3E}">
        <p14:creationId xmlns:p14="http://schemas.microsoft.com/office/powerpoint/2010/main" val="3717566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Body mapping can help us to understand the menopause but also stress and other mental health issues in the workplace. You can also do this exercise with members it can be a real eye-opener as they realise that they are not alone.</a:t>
            </a:r>
          </a:p>
          <a:p>
            <a:endParaRPr lang="en-GB" dirty="0"/>
          </a:p>
          <a:p>
            <a:r>
              <a:rPr lang="en-GB" dirty="0"/>
              <a:t>Reps could start by mapping out the problems workers are having in the workplace related to the menopause using the technique of body mapping. It can be used to raise awareness about illness and injury which may be work-related or can affect an individual’s ability to work. Workers can use a diagram to indicate health problems (with coloured pens or stickers) and think about causes and solutions in the workplace. This information can then be used by reps to look at the causes of workplace hazards using hazards mapping. This is a good way of involving members. </a:t>
            </a:r>
          </a:p>
          <a:p>
            <a:endParaRPr lang="en-GB" dirty="0"/>
          </a:p>
          <a:p>
            <a:r>
              <a:rPr lang="en-GB" dirty="0"/>
              <a:t>What is body mapping?</a:t>
            </a:r>
          </a:p>
          <a:p>
            <a:r>
              <a:rPr lang="en-GB" dirty="0"/>
              <a:t>Many health and safety activists use body and workplace maps to see how workers are injured or experience ill health in the workplace. Maps can show the different experiences of workers by age, seniority, role or gender. Body maps can show the patterns of symptoms and the long-term effects of hazards: workplace maps give an overview that individuals do not have. You can use the two types of maps together to see the workplace in a new light. The first step in a health or safety campaign is to find common problems – then the detective work to find the hazards behind the symptoms begins.</a:t>
            </a:r>
          </a:p>
          <a:p>
            <a:endParaRPr lang="en-GB" dirty="0"/>
          </a:p>
          <a:p>
            <a:r>
              <a:rPr lang="en-GB" dirty="0"/>
              <a:t>Decide what your questions are. Are you looking for aches and pains? All the symptoms workers have now? Long-term effects, such as cancer, chronic pain or stress? Do you want to see the effects by gender, age, job or </a:t>
            </a:r>
            <a:r>
              <a:rPr lang="en-GB" dirty="0" err="1"/>
              <a:t>seniorit</a:t>
            </a:r>
            <a:endParaRPr lang="en-GB" dirty="0"/>
          </a:p>
          <a:p>
            <a:endParaRPr lang="en-GB" dirty="0"/>
          </a:p>
        </p:txBody>
      </p:sp>
      <p:sp>
        <p:nvSpPr>
          <p:cNvPr id="4" name="Slide Number Placeholder 3"/>
          <p:cNvSpPr>
            <a:spLocks noGrp="1"/>
          </p:cNvSpPr>
          <p:nvPr>
            <p:ph type="sldNum" sz="quarter" idx="5"/>
          </p:nvPr>
        </p:nvSpPr>
        <p:spPr/>
        <p:txBody>
          <a:bodyPr/>
          <a:lstStyle/>
          <a:p>
            <a:fld id="{5E3801CD-FE76-8045-AC4D-708E49E4621C}" type="slidenum">
              <a:rPr lang="en-GB" smtClean="0"/>
              <a:t>4</a:t>
            </a:fld>
            <a:endParaRPr lang="en-GB"/>
          </a:p>
        </p:txBody>
      </p:sp>
    </p:spTree>
    <p:extLst>
      <p:ext uri="{BB962C8B-B14F-4D97-AF65-F5344CB8AC3E}">
        <p14:creationId xmlns:p14="http://schemas.microsoft.com/office/powerpoint/2010/main" val="4095756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rPr>
              <a:t>Resource 1 handout</a:t>
            </a:r>
          </a:p>
          <a:p>
            <a:endParaRPr lang="en-GB" dirty="0"/>
          </a:p>
        </p:txBody>
      </p:sp>
      <p:sp>
        <p:nvSpPr>
          <p:cNvPr id="4" name="Slide Number Placeholder 3"/>
          <p:cNvSpPr>
            <a:spLocks noGrp="1"/>
          </p:cNvSpPr>
          <p:nvPr>
            <p:ph type="sldNum" sz="quarter" idx="5"/>
          </p:nvPr>
        </p:nvSpPr>
        <p:spPr/>
        <p:txBody>
          <a:bodyPr/>
          <a:lstStyle/>
          <a:p>
            <a:fld id="{5E3801CD-FE76-8045-AC4D-708E49E4621C}" type="slidenum">
              <a:rPr lang="en-GB" smtClean="0"/>
              <a:t>6</a:t>
            </a:fld>
            <a:endParaRPr lang="en-GB"/>
          </a:p>
        </p:txBody>
      </p:sp>
    </p:spTree>
    <p:extLst>
      <p:ext uri="{BB962C8B-B14F-4D97-AF65-F5344CB8AC3E}">
        <p14:creationId xmlns:p14="http://schemas.microsoft.com/office/powerpoint/2010/main" val="3183342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 into groups </a:t>
            </a:r>
          </a:p>
          <a:p>
            <a:endParaRPr lang="en-GB" dirty="0"/>
          </a:p>
          <a:p>
            <a:r>
              <a:rPr lang="en-GB" dirty="0"/>
              <a:t>Discuss – What you can do in your workplace to support colleagues</a:t>
            </a:r>
          </a:p>
          <a:p>
            <a:r>
              <a:rPr lang="en-GB" dirty="0"/>
              <a:t>- How management can support staff who are going through the menopause.</a:t>
            </a:r>
          </a:p>
        </p:txBody>
      </p:sp>
      <p:sp>
        <p:nvSpPr>
          <p:cNvPr id="4" name="Slide Number Placeholder 3"/>
          <p:cNvSpPr>
            <a:spLocks noGrp="1"/>
          </p:cNvSpPr>
          <p:nvPr>
            <p:ph type="sldNum" sz="quarter" idx="5"/>
          </p:nvPr>
        </p:nvSpPr>
        <p:spPr/>
        <p:txBody>
          <a:bodyPr/>
          <a:lstStyle/>
          <a:p>
            <a:fld id="{5E3801CD-FE76-8045-AC4D-708E49E4621C}" type="slidenum">
              <a:rPr lang="en-GB" smtClean="0"/>
              <a:t>7</a:t>
            </a:fld>
            <a:endParaRPr lang="en-GB"/>
          </a:p>
        </p:txBody>
      </p:sp>
    </p:spTree>
    <p:extLst>
      <p:ext uri="{BB962C8B-B14F-4D97-AF65-F5344CB8AC3E}">
        <p14:creationId xmlns:p14="http://schemas.microsoft.com/office/powerpoint/2010/main" val="1718297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Maternity_Support WorkerSection Header">
    <p:spTree>
      <p:nvGrpSpPr>
        <p:cNvPr id="1" name=""/>
        <p:cNvGrpSpPr/>
        <p:nvPr/>
      </p:nvGrpSpPr>
      <p:grpSpPr>
        <a:xfrm>
          <a:off x="0" y="0"/>
          <a:ext cx="0" cy="0"/>
          <a:chOff x="0" y="0"/>
          <a:chExt cx="0" cy="0"/>
        </a:xfrm>
      </p:grpSpPr>
      <p:pic>
        <p:nvPicPr>
          <p:cNvPr id="3" name="Picture 2" descr="Green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457200" y="2179638"/>
            <a:ext cx="8229600" cy="1143000"/>
          </a:xfrm>
        </p:spPr>
        <p:txBody>
          <a:bodyPr>
            <a:normAutofit/>
          </a:bodyPr>
          <a:lstStyle>
            <a:lvl1pPr>
              <a:defRPr sz="2800" baseline="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1752799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Workplace_Representative_Section Header">
    <p:spTree>
      <p:nvGrpSpPr>
        <p:cNvPr id="1" name=""/>
        <p:cNvGrpSpPr/>
        <p:nvPr/>
      </p:nvGrpSpPr>
      <p:grpSpPr>
        <a:xfrm>
          <a:off x="0" y="0"/>
          <a:ext cx="0" cy="0"/>
          <a:chOff x="0" y="0"/>
          <a:chExt cx="0" cy="0"/>
        </a:xfrm>
      </p:grpSpPr>
      <p:pic>
        <p:nvPicPr>
          <p:cNvPr id="2" name="Picture 1" descr="Dark Red Divider 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457200" y="2179638"/>
            <a:ext cx="8229600" cy="1143000"/>
          </a:xfrm>
        </p:spPr>
        <p:txBody>
          <a:bodyPr>
            <a:normAutofit/>
          </a:bodyPr>
          <a:lstStyle>
            <a:lvl1pPr>
              <a:defRPr sz="28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1926294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tudent_Section Header">
    <p:spTree>
      <p:nvGrpSpPr>
        <p:cNvPr id="1" name=""/>
        <p:cNvGrpSpPr/>
        <p:nvPr/>
      </p:nvGrpSpPr>
      <p:grpSpPr>
        <a:xfrm>
          <a:off x="0" y="0"/>
          <a:ext cx="0" cy="0"/>
          <a:chOff x="0" y="0"/>
          <a:chExt cx="0" cy="0"/>
        </a:xfrm>
      </p:grpSpPr>
      <p:pic>
        <p:nvPicPr>
          <p:cNvPr id="3" name="Picture 2" descr="Purple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457200" y="2179638"/>
            <a:ext cx="8229600" cy="1143000"/>
          </a:xfrm>
        </p:spPr>
        <p:txBody>
          <a:bodyPr>
            <a:normAutofit/>
          </a:bodyPr>
          <a:lstStyle>
            <a:lvl1pPr>
              <a:defRPr sz="28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2184115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_i-learn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35285"/>
            <a:ext cx="8229600" cy="4525963"/>
          </a:xfrm>
        </p:spPr>
        <p:txBody>
          <a:bodyPr>
            <a:normAutofit/>
          </a:bodyPr>
          <a:lstStyle>
            <a:lvl1pPr>
              <a:defRPr sz="1700"/>
            </a:lvl1pPr>
            <a:lvl2pPr>
              <a:defRPr sz="1700"/>
            </a:lvl2pPr>
            <a:lvl3pPr>
              <a:defRPr sz="1700"/>
            </a:lvl3pPr>
            <a:lvl4pPr>
              <a:defRPr sz="1700"/>
            </a:lvl4pPr>
            <a:lvl5pPr>
              <a:defRPr sz="1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cxnSp>
        <p:nvCxnSpPr>
          <p:cNvPr id="9" name="Straight Connector 8"/>
          <p:cNvCxnSpPr>
            <a:stCxn id="4" idx="1"/>
          </p:cNvCxnSpPr>
          <p:nvPr userDrawn="1"/>
        </p:nvCxnSpPr>
        <p:spPr>
          <a:xfrm flipV="1">
            <a:off x="457200" y="6525344"/>
            <a:ext cx="8229600" cy="13569"/>
          </a:xfrm>
          <a:prstGeom prst="line">
            <a:avLst/>
          </a:prstGeom>
          <a:ln w="9525" cap="flat" cmpd="sng" algn="ctr">
            <a:solidFill>
              <a:srgbClr val="FF79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00396A"/>
                </a:solidFill>
                <a:latin typeface="Calibri"/>
                <a:cs typeface="Calibri"/>
              </a:rPr>
              <a:t>|</a:t>
            </a:r>
            <a:r>
              <a:rPr lang="en-US" sz="1000" baseline="30000" dirty="0">
                <a:latin typeface="Calibri"/>
                <a:cs typeface="Calibri"/>
              </a:rPr>
              <a:t> </a:t>
            </a:r>
            <a:r>
              <a:rPr lang="en-US" sz="1000" baseline="30000" dirty="0" err="1">
                <a:solidFill>
                  <a:srgbClr val="00396A"/>
                </a:solidFill>
                <a:latin typeface="Calibri"/>
                <a:cs typeface="Calibri"/>
              </a:rPr>
              <a:t>www.rcm.org.uk/i-learn</a:t>
            </a:r>
            <a:endParaRPr lang="en-US" sz="1000" baseline="30000" dirty="0">
              <a:solidFill>
                <a:srgbClr val="00396A"/>
              </a:solidFill>
              <a:latin typeface="Calibri"/>
              <a:cs typeface="Calibri"/>
            </a:endParaRPr>
          </a:p>
        </p:txBody>
      </p:sp>
      <p:sp>
        <p:nvSpPr>
          <p:cNvPr id="18" name="Rectangle 17"/>
          <p:cNvSpPr/>
          <p:nvPr userDrawn="1"/>
        </p:nvSpPr>
        <p:spPr>
          <a:xfrm>
            <a:off x="8648700" y="0"/>
            <a:ext cx="495300" cy="879128"/>
          </a:xfrm>
          <a:prstGeom prst="rect">
            <a:avLst/>
          </a:prstGeom>
          <a:solidFill>
            <a:srgbClr val="F9B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1" y="0"/>
            <a:ext cx="8686799" cy="879128"/>
          </a:xfrm>
          <a:prstGeom prst="rect">
            <a:avLst/>
          </a:prstGeom>
          <a:solidFill>
            <a:srgbClr val="FF7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C2694E-47EE-CC45-839C-C62105775136}" type="slidenum">
              <a:t>‹#›</a:t>
            </a:fld>
            <a:endParaRPr lang="en-US"/>
          </a:p>
        </p:txBody>
      </p:sp>
      <p:sp>
        <p:nvSpPr>
          <p:cNvPr id="2" name="Title 1"/>
          <p:cNvSpPr>
            <a:spLocks noGrp="1"/>
          </p:cNvSpPr>
          <p:nvPr>
            <p:ph type="title"/>
          </p:nvPr>
        </p:nvSpPr>
        <p:spPr>
          <a:xfrm>
            <a:off x="4191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spTree>
    <p:extLst>
      <p:ext uri="{BB962C8B-B14F-4D97-AF65-F5344CB8AC3E}">
        <p14:creationId xmlns:p14="http://schemas.microsoft.com/office/powerpoint/2010/main" val="1708172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CM Section Header">
    <p:spTree>
      <p:nvGrpSpPr>
        <p:cNvPr id="1" name=""/>
        <p:cNvGrpSpPr/>
        <p:nvPr/>
      </p:nvGrpSpPr>
      <p:grpSpPr>
        <a:xfrm>
          <a:off x="0" y="0"/>
          <a:ext cx="0" cy="0"/>
          <a:chOff x="0" y="0"/>
          <a:chExt cx="0" cy="0"/>
        </a:xfrm>
      </p:grpSpPr>
      <p:pic>
        <p:nvPicPr>
          <p:cNvPr id="2" name="Picture 1" descr="Blue_ppt_divider_with 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normAutofit/>
          </a:bodyPr>
          <a:lstStyle>
            <a:lvl1pPr algn="ctr">
              <a:defRPr sz="1800">
                <a:solidFill>
                  <a:schemeClr val="bg1"/>
                </a:solidFill>
              </a:defRPr>
            </a:lvl1pPr>
          </a:lstStyle>
          <a:p>
            <a:pPr marL="0" indent="0">
              <a:buNone/>
            </a:pPr>
            <a:endParaRPr lang="en-GB" dirty="0"/>
          </a:p>
        </p:txBody>
      </p:sp>
    </p:spTree>
    <p:extLst>
      <p:ext uri="{BB962C8B-B14F-4D97-AF65-F5344CB8AC3E}">
        <p14:creationId xmlns:p14="http://schemas.microsoft.com/office/powerpoint/2010/main" val="1935759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RCM Section Header">
    <p:spTree>
      <p:nvGrpSpPr>
        <p:cNvPr id="1" name=""/>
        <p:cNvGrpSpPr/>
        <p:nvPr/>
      </p:nvGrpSpPr>
      <p:grpSpPr>
        <a:xfrm>
          <a:off x="0" y="0"/>
          <a:ext cx="0" cy="0"/>
          <a:chOff x="0" y="0"/>
          <a:chExt cx="0" cy="0"/>
        </a:xfrm>
      </p:grpSpPr>
      <p:pic>
        <p:nvPicPr>
          <p:cNvPr id="3" name="Picture 2" descr="Orange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sz="2500">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lstStyle>
            <a:lvl1pPr algn="ctr">
              <a:defRPr sz="1800">
                <a:solidFill>
                  <a:schemeClr val="bg1"/>
                </a:solidFill>
              </a:defRPr>
            </a:lvl1pPr>
          </a:lstStyle>
          <a:p>
            <a:pPr marL="0" indent="0">
              <a:buNone/>
            </a:pPr>
            <a:endParaRPr lang="en-GB" dirty="0"/>
          </a:p>
        </p:txBody>
      </p:sp>
    </p:spTree>
    <p:extLst>
      <p:ext uri="{BB962C8B-B14F-4D97-AF65-F5344CB8AC3E}">
        <p14:creationId xmlns:p14="http://schemas.microsoft.com/office/powerpoint/2010/main" val="4030207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RCM Section Header">
    <p:spTree>
      <p:nvGrpSpPr>
        <p:cNvPr id="1" name=""/>
        <p:cNvGrpSpPr/>
        <p:nvPr/>
      </p:nvGrpSpPr>
      <p:grpSpPr>
        <a:xfrm>
          <a:off x="0" y="0"/>
          <a:ext cx="0" cy="0"/>
          <a:chOff x="0" y="0"/>
          <a:chExt cx="0" cy="0"/>
        </a:xfrm>
      </p:grpSpPr>
      <p:pic>
        <p:nvPicPr>
          <p:cNvPr id="2" name="Picture 1" descr="Purple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normAutofit/>
          </a:bodyPr>
          <a:lstStyle>
            <a:lvl1pPr algn="ctr">
              <a:defRPr sz="1800">
                <a:solidFill>
                  <a:schemeClr val="bg1"/>
                </a:solidFill>
              </a:defRPr>
            </a:lvl1pPr>
          </a:lstStyle>
          <a:p>
            <a:pPr marL="0" indent="0">
              <a:buNone/>
            </a:pPr>
            <a:endParaRPr lang="en-GB" dirty="0"/>
          </a:p>
        </p:txBody>
      </p:sp>
    </p:spTree>
    <p:extLst>
      <p:ext uri="{BB962C8B-B14F-4D97-AF65-F5344CB8AC3E}">
        <p14:creationId xmlns:p14="http://schemas.microsoft.com/office/powerpoint/2010/main" val="694568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RCM Section Header">
    <p:spTree>
      <p:nvGrpSpPr>
        <p:cNvPr id="1" name=""/>
        <p:cNvGrpSpPr/>
        <p:nvPr/>
      </p:nvGrpSpPr>
      <p:grpSpPr>
        <a:xfrm>
          <a:off x="0" y="0"/>
          <a:ext cx="0" cy="0"/>
          <a:chOff x="0" y="0"/>
          <a:chExt cx="0" cy="0"/>
        </a:xfrm>
      </p:grpSpPr>
      <p:pic>
        <p:nvPicPr>
          <p:cNvPr id="3" name="Picture 2" descr="Green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normAutofit/>
          </a:bodyPr>
          <a:lstStyle>
            <a:lvl1pPr algn="ctr">
              <a:defRPr sz="1800">
                <a:solidFill>
                  <a:srgbClr val="FFFFFF"/>
                </a:solidFill>
              </a:defRPr>
            </a:lvl1pPr>
          </a:lstStyle>
          <a:p>
            <a:pPr marL="0" indent="0">
              <a:buNone/>
            </a:pPr>
            <a:endParaRPr lang="en-GB" dirty="0"/>
          </a:p>
        </p:txBody>
      </p:sp>
    </p:spTree>
    <p:extLst>
      <p:ext uri="{BB962C8B-B14F-4D97-AF65-F5344CB8AC3E}">
        <p14:creationId xmlns:p14="http://schemas.microsoft.com/office/powerpoint/2010/main" val="21343593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RCM Section Header">
    <p:spTree>
      <p:nvGrpSpPr>
        <p:cNvPr id="1" name=""/>
        <p:cNvGrpSpPr/>
        <p:nvPr/>
      </p:nvGrpSpPr>
      <p:grpSpPr>
        <a:xfrm>
          <a:off x="0" y="0"/>
          <a:ext cx="0" cy="0"/>
          <a:chOff x="0" y="0"/>
          <a:chExt cx="0" cy="0"/>
        </a:xfrm>
      </p:grpSpPr>
      <p:pic>
        <p:nvPicPr>
          <p:cNvPr id="2" name="Picture 1" descr="Dark Red Divider 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normAutofit/>
          </a:bodyPr>
          <a:lstStyle>
            <a:lvl1pPr algn="ctr">
              <a:defRPr sz="1800">
                <a:solidFill>
                  <a:schemeClr val="bg1"/>
                </a:solidFill>
              </a:defRPr>
            </a:lvl1pPr>
          </a:lstStyle>
          <a:p>
            <a:pPr marL="0" indent="0">
              <a:buNone/>
            </a:pPr>
            <a:endParaRPr lang="en-GB" dirty="0"/>
          </a:p>
        </p:txBody>
      </p:sp>
    </p:spTree>
    <p:extLst>
      <p:ext uri="{BB962C8B-B14F-4D97-AF65-F5344CB8AC3E}">
        <p14:creationId xmlns:p14="http://schemas.microsoft.com/office/powerpoint/2010/main" val="3793882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9F8FB99-3593-6146-BB53-4F0C5F6C564A}" type="datetimeFigureOut">
              <a:rPr lang="en-US" smtClean="0"/>
              <a:pPr/>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sp>
        <p:nvSpPr>
          <p:cNvPr id="12" name="Rectangle 11"/>
          <p:cNvSpPr/>
          <p:nvPr userDrawn="1"/>
        </p:nvSpPr>
        <p:spPr>
          <a:xfrm>
            <a:off x="1" y="0"/>
            <a:ext cx="8686799" cy="879128"/>
          </a:xfrm>
          <a:prstGeom prst="rect">
            <a:avLst/>
          </a:prstGeom>
          <a:solidFill>
            <a:srgbClr val="154C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8648700" y="0"/>
            <a:ext cx="495300" cy="879128"/>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V="1">
            <a:off x="457200" y="6525344"/>
            <a:ext cx="8229600" cy="13569"/>
          </a:xfrm>
          <a:prstGeom prst="line">
            <a:avLst/>
          </a:prstGeom>
          <a:ln w="9525" cap="flat" cmpd="sng" algn="ctr">
            <a:solidFill>
              <a:srgbClr val="00AEE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mn-lt"/>
                <a:cs typeface="Calibri"/>
              </a:rPr>
              <a:t>The Royal College of Midwives </a:t>
            </a:r>
            <a:r>
              <a:rPr lang="en-US" sz="1000" baseline="30000" dirty="0">
                <a:solidFill>
                  <a:srgbClr val="004382"/>
                </a:solidFill>
                <a:latin typeface="+mn-lt"/>
                <a:cs typeface="Calibri"/>
              </a:rPr>
              <a:t>| </a:t>
            </a:r>
            <a:r>
              <a:rPr lang="en-US" sz="1000" baseline="30000" dirty="0" err="1">
                <a:solidFill>
                  <a:srgbClr val="004382"/>
                </a:solidFill>
                <a:latin typeface="+mn-lt"/>
                <a:cs typeface="Calibri"/>
              </a:rPr>
              <a:t>www.rcm.org.uk</a:t>
            </a:r>
            <a:endParaRPr lang="en-US" sz="1000" baseline="30000" dirty="0">
              <a:solidFill>
                <a:srgbClr val="004382"/>
              </a:solidFill>
              <a:latin typeface="+mn-lt"/>
              <a:cs typeface="Calibri"/>
            </a:endParaRPr>
          </a:p>
        </p:txBody>
      </p:sp>
      <p:sp>
        <p:nvSpPr>
          <p:cNvPr id="11" name="Slide Number Placeholder 5"/>
          <p:cNvSpPr txBox="1">
            <a:spLocks/>
          </p:cNvSpPr>
          <p:nvPr userDrawn="1"/>
        </p:nvSpPr>
        <p:spPr>
          <a:xfrm>
            <a:off x="8686801"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3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9E9B5D-B6CC-1C49-856E-542B1D186D42}" type="slidenum">
              <a:rPr lang="en-US" sz="1700" smtClean="0">
                <a:solidFill>
                  <a:schemeClr val="bg1"/>
                </a:solidFill>
              </a:rPr>
              <a:pPr/>
              <a:t>‹#›</a:t>
            </a:fld>
            <a:endParaRPr lang="en-US" sz="1700">
              <a:solidFill>
                <a:schemeClr val="bg1"/>
              </a:solidFill>
            </a:endParaRPr>
          </a:p>
        </p:txBody>
      </p:sp>
      <p:sp>
        <p:nvSpPr>
          <p:cNvPr id="2" name="Title 1"/>
          <p:cNvSpPr>
            <a:spLocks noGrp="1"/>
          </p:cNvSpPr>
          <p:nvPr>
            <p:ph type="title"/>
          </p:nvPr>
        </p:nvSpPr>
        <p:spPr>
          <a:xfrm>
            <a:off x="457200" y="0"/>
            <a:ext cx="8229600" cy="879128"/>
          </a:xfrm>
        </p:spPr>
        <p:txBody>
          <a:bodyPr>
            <a:normAutofit/>
          </a:bodyPr>
          <a:lstStyle>
            <a:lvl1pPr algn="l">
              <a:defRPr sz="2800">
                <a:solidFill>
                  <a:schemeClr val="bg1"/>
                </a:solidFill>
              </a:defRPr>
            </a:lvl1pPr>
          </a:lstStyle>
          <a:p>
            <a:r>
              <a:rPr lang="en-GB"/>
              <a:t>Click to edit Master title style</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16" name="Content Placeholder 2"/>
          <p:cNvSpPr>
            <a:spLocks noGrp="1"/>
          </p:cNvSpPr>
          <p:nvPr>
            <p:ph idx="1"/>
          </p:nvPr>
        </p:nvSpPr>
        <p:spPr>
          <a:xfrm>
            <a:off x="457200" y="1260000"/>
            <a:ext cx="8229600" cy="4525963"/>
          </a:xfrm>
        </p:spPr>
        <p:txBody>
          <a:bodyPr>
            <a:normAutofit/>
          </a:bodyPr>
          <a:lstStyle>
            <a:lvl1pPr>
              <a:defRPr sz="1800" b="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9F8FB99-3593-6146-BB53-4F0C5F6C564A}" type="datetimeFigureOut">
              <a:rPr lang="en-US" smtClean="0"/>
              <a:pPr/>
              <a:t>8/25/2020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8FB99-3593-6146-BB53-4F0C5F6C564A}" type="datetimeFigureOut">
              <a:rPr lang="en-US" smtClean="0"/>
              <a:pPr/>
              <a:t>8/25/2020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9F8FB99-3593-6146-BB53-4F0C5F6C564A}" type="datetimeFigureOut">
              <a:rPr lang="en-US" smtClean="0"/>
              <a:pPr/>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9F8FB99-3593-6146-BB53-4F0C5F6C564A}" type="datetimeFigureOut">
              <a:rPr lang="en-US" smtClean="0"/>
              <a:pPr/>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Maternity Support Worker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0000"/>
            <a:ext cx="8229600" cy="4525963"/>
          </a:xfrm>
        </p:spPr>
        <p:txBody>
          <a:bodyPr>
            <a:normAutofit/>
          </a:bodyPr>
          <a:lstStyle>
            <a:lvl1pPr>
              <a:defRPr sz="1700" b="0"/>
            </a:lvl1pPr>
            <a:lvl2pPr>
              <a:defRPr sz="1700"/>
            </a:lvl2pPr>
            <a:lvl3pPr>
              <a:defRPr sz="1700"/>
            </a:lvl3pPr>
            <a:lvl4pPr>
              <a:defRPr sz="1700"/>
            </a:lvl4pPr>
            <a:lvl5pPr>
              <a:defRPr sz="1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cxnSp>
        <p:nvCxnSpPr>
          <p:cNvPr id="9" name="Straight Connector 8"/>
          <p:cNvCxnSpPr>
            <a:stCxn id="4" idx="1"/>
          </p:cNvCxnSpPr>
          <p:nvPr userDrawn="1"/>
        </p:nvCxnSpPr>
        <p:spPr>
          <a:xfrm flipV="1">
            <a:off x="457200" y="6525344"/>
            <a:ext cx="8229600" cy="13569"/>
          </a:xfrm>
          <a:prstGeom prst="line">
            <a:avLst/>
          </a:prstGeom>
          <a:ln w="9525" cap="flat" cmpd="sng" algn="ctr">
            <a:solidFill>
              <a:srgbClr val="66BC0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66BC04"/>
                </a:solidFill>
                <a:latin typeface="Calibri"/>
                <a:cs typeface="Calibri"/>
              </a:rPr>
              <a:t>| </a:t>
            </a:r>
            <a:r>
              <a:rPr lang="en-US" sz="1000" baseline="30000" dirty="0" err="1">
                <a:solidFill>
                  <a:srgbClr val="66BC04"/>
                </a:solidFill>
                <a:latin typeface="Calibri"/>
                <a:cs typeface="Calibri"/>
              </a:rPr>
              <a:t>www.rcm.org.uk</a:t>
            </a:r>
            <a:endParaRPr lang="en-US" sz="1000" baseline="30000" dirty="0">
              <a:solidFill>
                <a:srgbClr val="66BC04"/>
              </a:solidFill>
              <a:latin typeface="Calibri"/>
              <a:cs typeface="Calibri"/>
            </a:endParaRPr>
          </a:p>
        </p:txBody>
      </p:sp>
      <p:sp>
        <p:nvSpPr>
          <p:cNvPr id="21" name="Rectangle 20"/>
          <p:cNvSpPr/>
          <p:nvPr userDrawn="1"/>
        </p:nvSpPr>
        <p:spPr>
          <a:xfrm>
            <a:off x="8648700" y="0"/>
            <a:ext cx="495300" cy="879128"/>
          </a:xfrm>
          <a:prstGeom prst="rect">
            <a:avLst/>
          </a:prstGeom>
          <a:solidFill>
            <a:srgbClr val="AECE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a:off x="1" y="0"/>
            <a:ext cx="8686799" cy="879128"/>
          </a:xfrm>
          <a:prstGeom prst="rect">
            <a:avLst/>
          </a:prstGeom>
          <a:solidFill>
            <a:srgbClr val="66BC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itle 1"/>
          <p:cNvSpPr>
            <a:spLocks noGrp="1"/>
          </p:cNvSpPr>
          <p:nvPr>
            <p:ph type="title"/>
          </p:nvPr>
        </p:nvSpPr>
        <p:spPr>
          <a:xfrm>
            <a:off x="4176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sp>
        <p:nvSpPr>
          <p:cNvPr id="24"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93A51E-6970-7849-8CE9-BCCA61FB17B5}" type="slidenum">
              <a:t>‹#›</a:t>
            </a:fld>
            <a:endParaRPr lang="en-US"/>
          </a:p>
        </p:txBody>
      </p:sp>
    </p:spTree>
    <p:extLst>
      <p:ext uri="{BB962C8B-B14F-4D97-AF65-F5344CB8AC3E}">
        <p14:creationId xmlns:p14="http://schemas.microsoft.com/office/powerpoint/2010/main" val="745227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7_Workplace Representative Title and Content">
    <p:spTree>
      <p:nvGrpSpPr>
        <p:cNvPr id="1" name=""/>
        <p:cNvGrpSpPr/>
        <p:nvPr/>
      </p:nvGrpSpPr>
      <p:grpSpPr>
        <a:xfrm>
          <a:off x="0" y="0"/>
          <a:ext cx="0" cy="0"/>
          <a:chOff x="0" y="0"/>
          <a:chExt cx="0" cy="0"/>
        </a:xfrm>
      </p:grpSpPr>
      <p:sp>
        <p:nvSpPr>
          <p:cNvPr id="13" name="Rectangle 12"/>
          <p:cNvSpPr/>
          <p:nvPr userDrawn="1"/>
        </p:nvSpPr>
        <p:spPr>
          <a:xfrm>
            <a:off x="8648700" y="0"/>
            <a:ext cx="495300" cy="879128"/>
          </a:xfrm>
          <a:prstGeom prst="rect">
            <a:avLst/>
          </a:prstGeom>
          <a:solidFill>
            <a:srgbClr val="AA5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260000"/>
            <a:ext cx="8229600" cy="4525963"/>
          </a:xfrm>
        </p:spPr>
        <p:txBody>
          <a:bodyPr>
            <a:normAutofit/>
          </a:bodyPr>
          <a:lstStyle>
            <a:lvl1pPr>
              <a:defRPr sz="1800" b="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userDrawn="1"/>
        </p:nvSpPr>
        <p:spPr>
          <a:xfrm>
            <a:off x="1" y="0"/>
            <a:ext cx="8686799" cy="879128"/>
          </a:xfrm>
          <a:prstGeom prst="rect">
            <a:avLst/>
          </a:prstGeom>
          <a:solidFill>
            <a:srgbClr val="7127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cxnSp>
        <p:nvCxnSpPr>
          <p:cNvPr id="15" name="Straight Connector 14"/>
          <p:cNvCxnSpPr>
            <a:stCxn id="4" idx="1"/>
          </p:cNvCxnSpPr>
          <p:nvPr userDrawn="1"/>
        </p:nvCxnSpPr>
        <p:spPr>
          <a:xfrm flipV="1">
            <a:off x="457200" y="6525344"/>
            <a:ext cx="8229600" cy="13569"/>
          </a:xfrm>
          <a:prstGeom prst="line">
            <a:avLst/>
          </a:prstGeom>
          <a:ln w="9525" cap="flat" cmpd="sng" algn="ctr">
            <a:solidFill>
              <a:srgbClr val="71273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71273D"/>
                </a:solidFill>
                <a:latin typeface="Calibri"/>
                <a:cs typeface="Calibri"/>
              </a:rPr>
              <a:t>| </a:t>
            </a:r>
            <a:r>
              <a:rPr lang="en-US" sz="1000" baseline="30000" dirty="0" err="1">
                <a:solidFill>
                  <a:srgbClr val="71273D"/>
                </a:solidFill>
                <a:latin typeface="Calibri"/>
                <a:cs typeface="Calibri"/>
              </a:rPr>
              <a:t>www.rcm.org.uk</a:t>
            </a:r>
            <a:endParaRPr lang="en-US" sz="1000" baseline="30000" dirty="0">
              <a:solidFill>
                <a:srgbClr val="71273D"/>
              </a:solidFill>
              <a:latin typeface="Calibri"/>
              <a:cs typeface="Calibri"/>
            </a:endParaRPr>
          </a:p>
        </p:txBody>
      </p:sp>
      <p:sp>
        <p:nvSpPr>
          <p:cNvPr id="11"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93A51E-6970-7849-8CE9-BCCA61FB17B5}" type="slidenum">
              <a:t>‹#›</a:t>
            </a:fld>
            <a:endParaRPr lang="en-US"/>
          </a:p>
        </p:txBody>
      </p:sp>
    </p:spTree>
    <p:extLst>
      <p:ext uri="{BB962C8B-B14F-4D97-AF65-F5344CB8AC3E}">
        <p14:creationId xmlns:p14="http://schemas.microsoft.com/office/powerpoint/2010/main" val="2029801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8_Student Title and Content">
    <p:spTree>
      <p:nvGrpSpPr>
        <p:cNvPr id="1" name=""/>
        <p:cNvGrpSpPr/>
        <p:nvPr/>
      </p:nvGrpSpPr>
      <p:grpSpPr>
        <a:xfrm>
          <a:off x="0" y="0"/>
          <a:ext cx="0" cy="0"/>
          <a:chOff x="0" y="0"/>
          <a:chExt cx="0" cy="0"/>
        </a:xfrm>
      </p:grpSpPr>
      <p:sp>
        <p:nvSpPr>
          <p:cNvPr id="13" name="Rectangle 12"/>
          <p:cNvSpPr/>
          <p:nvPr userDrawn="1"/>
        </p:nvSpPr>
        <p:spPr>
          <a:xfrm>
            <a:off x="8648700" y="0"/>
            <a:ext cx="495300" cy="879128"/>
          </a:xfrm>
          <a:prstGeom prst="rect">
            <a:avLst/>
          </a:prstGeom>
          <a:solidFill>
            <a:srgbClr val="9660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260000"/>
            <a:ext cx="8229600" cy="4525963"/>
          </a:xfrm>
        </p:spPr>
        <p:txBody>
          <a:bodyPr>
            <a:normAutofit/>
          </a:bodyPr>
          <a:lstStyle>
            <a:lvl1pPr>
              <a:defRPr sz="1800" b="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userDrawn="1"/>
        </p:nvSpPr>
        <p:spPr>
          <a:xfrm>
            <a:off x="1" y="0"/>
            <a:ext cx="8686799" cy="879128"/>
          </a:xfrm>
          <a:prstGeom prst="rect">
            <a:avLst/>
          </a:prstGeom>
          <a:solidFill>
            <a:srgbClr val="7022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cxnSp>
        <p:nvCxnSpPr>
          <p:cNvPr id="15" name="Straight Connector 14"/>
          <p:cNvCxnSpPr>
            <a:stCxn id="4" idx="1"/>
          </p:cNvCxnSpPr>
          <p:nvPr userDrawn="1"/>
        </p:nvCxnSpPr>
        <p:spPr>
          <a:xfrm flipV="1">
            <a:off x="457200" y="6525344"/>
            <a:ext cx="8229600" cy="13569"/>
          </a:xfrm>
          <a:prstGeom prst="line">
            <a:avLst/>
          </a:prstGeom>
          <a:ln w="9525" cap="flat" cmpd="sng" algn="ctr">
            <a:solidFill>
              <a:srgbClr val="70228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702285"/>
                </a:solidFill>
                <a:latin typeface="Calibri"/>
                <a:cs typeface="Calibri"/>
              </a:rPr>
              <a:t>| </a:t>
            </a:r>
            <a:r>
              <a:rPr lang="en-US" sz="1000" baseline="30000" dirty="0" err="1">
                <a:solidFill>
                  <a:srgbClr val="702285"/>
                </a:solidFill>
                <a:latin typeface="Calibri"/>
                <a:cs typeface="Calibri"/>
              </a:rPr>
              <a:t>www.rcm.org.uk</a:t>
            </a:r>
            <a:endParaRPr lang="en-US" sz="1000" baseline="30000" dirty="0">
              <a:solidFill>
                <a:srgbClr val="702285"/>
              </a:solidFill>
              <a:latin typeface="Calibri"/>
              <a:cs typeface="Calibri"/>
            </a:endParaRPr>
          </a:p>
        </p:txBody>
      </p:sp>
      <p:sp>
        <p:nvSpPr>
          <p:cNvPr id="11"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93A51E-6970-7849-8CE9-BCCA61FB17B5}" type="slidenum">
              <a:t>‹#›</a:t>
            </a:fld>
            <a:endParaRPr lang="en-US"/>
          </a:p>
        </p:txBody>
      </p:sp>
    </p:spTree>
    <p:extLst>
      <p:ext uri="{BB962C8B-B14F-4D97-AF65-F5344CB8AC3E}">
        <p14:creationId xmlns:p14="http://schemas.microsoft.com/office/powerpoint/2010/main" val="476617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Education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0000"/>
            <a:ext cx="8229600" cy="4525963"/>
          </a:xfrm>
        </p:spPr>
        <p:txBody>
          <a:bodyPr>
            <a:normAutofit/>
          </a:bodyPr>
          <a:lstStyle>
            <a:lvl1pPr>
              <a:defRPr sz="1800" b="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cxnSp>
        <p:nvCxnSpPr>
          <p:cNvPr id="9" name="Straight Connector 8"/>
          <p:cNvCxnSpPr>
            <a:stCxn id="4" idx="1"/>
          </p:cNvCxnSpPr>
          <p:nvPr userDrawn="1"/>
        </p:nvCxnSpPr>
        <p:spPr>
          <a:xfrm flipV="1">
            <a:off x="457200" y="6525344"/>
            <a:ext cx="8229600" cy="13569"/>
          </a:xfrm>
          <a:prstGeom prst="line">
            <a:avLst/>
          </a:prstGeom>
          <a:ln w="9525" cap="flat" cmpd="sng" algn="ctr">
            <a:solidFill>
              <a:srgbClr val="FF79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00396A"/>
                </a:solidFill>
                <a:latin typeface="Calibri"/>
                <a:cs typeface="Calibri"/>
              </a:rPr>
              <a:t>|</a:t>
            </a:r>
            <a:r>
              <a:rPr lang="en-US" sz="1000" baseline="30000" dirty="0">
                <a:latin typeface="Calibri"/>
                <a:cs typeface="Calibri"/>
              </a:rPr>
              <a:t> </a:t>
            </a:r>
            <a:r>
              <a:rPr lang="en-US" sz="1000" baseline="30000" dirty="0" err="1">
                <a:solidFill>
                  <a:srgbClr val="00396A"/>
                </a:solidFill>
                <a:latin typeface="Calibri"/>
                <a:cs typeface="Calibri"/>
              </a:rPr>
              <a:t>www.rcm.org.uk</a:t>
            </a:r>
            <a:endParaRPr lang="en-US" sz="1000" baseline="30000" dirty="0">
              <a:solidFill>
                <a:srgbClr val="00396A"/>
              </a:solidFill>
              <a:latin typeface="Calibri"/>
              <a:cs typeface="Calibri"/>
            </a:endParaRPr>
          </a:p>
        </p:txBody>
      </p:sp>
      <p:sp>
        <p:nvSpPr>
          <p:cNvPr id="18" name="Rectangle 17"/>
          <p:cNvSpPr/>
          <p:nvPr userDrawn="1"/>
        </p:nvSpPr>
        <p:spPr>
          <a:xfrm>
            <a:off x="8648700" y="0"/>
            <a:ext cx="495300" cy="879128"/>
          </a:xfrm>
          <a:prstGeom prst="rect">
            <a:avLst/>
          </a:prstGeom>
          <a:solidFill>
            <a:srgbClr val="F9B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1" y="0"/>
            <a:ext cx="8686799" cy="879128"/>
          </a:xfrm>
          <a:prstGeom prst="rect">
            <a:avLst/>
          </a:prstGeom>
          <a:solidFill>
            <a:srgbClr val="FF7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C2694E-47EE-CC45-839C-C62105775136}" type="slidenum">
              <a:t>‹#›</a:t>
            </a:fld>
            <a:endParaRPr lang="en-US"/>
          </a:p>
        </p:txBody>
      </p:sp>
      <p:sp>
        <p:nvSpPr>
          <p:cNvPr id="2" name="Title 1"/>
          <p:cNvSpPr>
            <a:spLocks noGrp="1"/>
          </p:cNvSpPr>
          <p:nvPr>
            <p:ph type="title"/>
          </p:nvPr>
        </p:nvSpPr>
        <p:spPr>
          <a:xfrm>
            <a:off x="4191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spTree>
    <p:extLst>
      <p:ext uri="{BB962C8B-B14F-4D97-AF65-F5344CB8AC3E}">
        <p14:creationId xmlns:p14="http://schemas.microsoft.com/office/powerpoint/2010/main" val="1458033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9F8FB99-3593-6146-BB53-4F0C5F6C564A}" type="datetimeFigureOut">
              <a:rPr lang="en-US" smtClean="0"/>
              <a:pPr/>
              <a:t>8/25/2020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8C676-D4AE-CA4A-B429-CAB3D1CACA53}" type="slidenum">
              <a:rPr lang="en-US" smtClean="0"/>
              <a:pPr/>
              <a:t>‹#›</a:t>
            </a:fld>
            <a:endParaRPr lang="en-US"/>
          </a:p>
        </p:txBody>
      </p:sp>
    </p:spTree>
    <p:extLst>
      <p:ext uri="{BB962C8B-B14F-4D97-AF65-F5344CB8AC3E}">
        <p14:creationId xmlns:p14="http://schemas.microsoft.com/office/powerpoint/2010/main" val="489260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CM Section Header">
    <p:spTree>
      <p:nvGrpSpPr>
        <p:cNvPr id="1" name=""/>
        <p:cNvGrpSpPr/>
        <p:nvPr/>
      </p:nvGrpSpPr>
      <p:grpSpPr>
        <a:xfrm>
          <a:off x="0" y="0"/>
          <a:ext cx="0" cy="0"/>
          <a:chOff x="0" y="0"/>
          <a:chExt cx="0" cy="0"/>
        </a:xfrm>
      </p:grpSpPr>
      <p:pic>
        <p:nvPicPr>
          <p:cNvPr id="2" name="Picture 1" descr="Blue_ppt_divider_with 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457200" y="2179638"/>
            <a:ext cx="8229600" cy="1143000"/>
          </a:xfrm>
        </p:spPr>
        <p:txBody>
          <a:bodyPr>
            <a:normAutofit/>
          </a:bodyPr>
          <a:lstStyle>
            <a:lvl1pPr>
              <a:defRPr sz="2800">
                <a:solidFill>
                  <a:schemeClr val="bg1"/>
                </a:solidFill>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ducation Section Header">
    <p:spTree>
      <p:nvGrpSpPr>
        <p:cNvPr id="1" name=""/>
        <p:cNvGrpSpPr/>
        <p:nvPr/>
      </p:nvGrpSpPr>
      <p:grpSpPr>
        <a:xfrm>
          <a:off x="0" y="0"/>
          <a:ext cx="0" cy="0"/>
          <a:chOff x="0" y="0"/>
          <a:chExt cx="0" cy="0"/>
        </a:xfrm>
      </p:grpSpPr>
      <p:pic>
        <p:nvPicPr>
          <p:cNvPr id="3" name="Picture 2" descr="Orange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457200" y="2179638"/>
            <a:ext cx="8229600" cy="1143000"/>
          </a:xfrm>
        </p:spPr>
        <p:txBody>
          <a:bodyPr>
            <a:normAutofit/>
          </a:bodyPr>
          <a:lstStyle>
            <a:lvl1pPr>
              <a:defRPr sz="28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5132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F8FB99-3593-6146-BB53-4F0C5F6C564A}" type="datetimeFigureOut">
              <a:rPr lang="en-US" smtClean="0"/>
              <a:pPr/>
              <a:t>8/25/2020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8C676-D4AE-CA4A-B429-CAB3D1CACA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71" r:id="rId4"/>
    <p:sldLayoutId id="2147483672" r:id="rId5"/>
    <p:sldLayoutId id="2147483666" r:id="rId6"/>
    <p:sldLayoutId id="2147483676" r:id="rId7"/>
    <p:sldLayoutId id="2147483651" r:id="rId8"/>
    <p:sldLayoutId id="2147483660" r:id="rId9"/>
    <p:sldLayoutId id="2147483661" r:id="rId10"/>
    <p:sldLayoutId id="2147483662" r:id="rId11"/>
    <p:sldLayoutId id="2147483663" r:id="rId12"/>
    <p:sldLayoutId id="2147483675" r:id="rId13"/>
    <p:sldLayoutId id="2147483677" r:id="rId14"/>
    <p:sldLayoutId id="2147483678" r:id="rId15"/>
    <p:sldLayoutId id="2147483679" r:id="rId16"/>
    <p:sldLayoutId id="2147483680" r:id="rId17"/>
    <p:sldLayoutId id="2147483681" r:id="rId18"/>
    <p:sldLayoutId id="2147483652" r:id="rId19"/>
    <p:sldLayoutId id="2147483653" r:id="rId20"/>
    <p:sldLayoutId id="2147483654" r:id="rId21"/>
    <p:sldLayoutId id="2147483655" r:id="rId22"/>
    <p:sldLayoutId id="2147483656" r:id="rId23"/>
    <p:sldLayoutId id="2147483657" r:id="rId24"/>
    <p:sldLayoutId id="2147483658" r:id="rId25"/>
    <p:sldLayoutId id="2147483659" r:id="rId2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Tx/>
        <a:buNone/>
        <a:defRPr sz="3200" b="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nhsengland.sharepoint.com/sites/thehub/SitePages/Menopause-Network.aspx?web=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acas.org.uk/index.aspx?articleid=6752" TargetMode="External"/><Relationship Id="rId2" Type="http://schemas.openxmlformats.org/officeDocument/2006/relationships/hyperlink" Target="https://www.nhsemployers.org/your-workforce/retain-and-improve/staff-experience/health-and-wellbeing/protecting-staff-and-preventing-ill-health/taking-a-targeted-approach/menopause-in-the-workplace" TargetMode="External"/><Relationship Id="rId1" Type="http://schemas.openxmlformats.org/officeDocument/2006/relationships/slideLayout" Target="../slideLayouts/slideLayout2.xml"/><Relationship Id="rId4" Type="http://schemas.openxmlformats.org/officeDocument/2006/relationships/hyperlink" Target="https://henpicked.net/menopaus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Working with the menopause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0B815-CB43-4DDA-95B4-3BAC19089B65}"/>
              </a:ext>
            </a:extLst>
          </p:cNvPr>
          <p:cNvSpPr>
            <a:spLocks noGrp="1"/>
          </p:cNvSpPr>
          <p:nvPr>
            <p:ph type="title"/>
          </p:nvPr>
        </p:nvSpPr>
        <p:spPr/>
        <p:txBody>
          <a:bodyPr/>
          <a:lstStyle/>
          <a:p>
            <a:r>
              <a:rPr lang="en-GB" dirty="0"/>
              <a:t>The M word</a:t>
            </a:r>
          </a:p>
        </p:txBody>
      </p:sp>
      <p:sp>
        <p:nvSpPr>
          <p:cNvPr id="3" name="Content Placeholder 2">
            <a:extLst>
              <a:ext uri="{FF2B5EF4-FFF2-40B4-BE49-F238E27FC236}">
                <a16:creationId xmlns:a16="http://schemas.microsoft.com/office/drawing/2014/main" id="{176FD4BF-75ED-4DA4-B2C0-951762FC2383}"/>
              </a:ext>
            </a:extLst>
          </p:cNvPr>
          <p:cNvSpPr>
            <a:spLocks noGrp="1"/>
          </p:cNvSpPr>
          <p:nvPr>
            <p:ph idx="1"/>
          </p:nvPr>
        </p:nvSpPr>
        <p:spPr>
          <a:xfrm>
            <a:off x="457200" y="1260000"/>
            <a:ext cx="8229600" cy="4531200"/>
          </a:xfrm>
        </p:spPr>
        <p:txBody>
          <a:bodyPr>
            <a:normAutofit/>
          </a:bodyPr>
          <a:lstStyle/>
          <a:p>
            <a:endParaRPr lang="en-GB" dirty="0"/>
          </a:p>
          <a:p>
            <a:endParaRPr lang="en-GB" dirty="0"/>
          </a:p>
          <a:p>
            <a:endParaRPr lang="en-GB" dirty="0"/>
          </a:p>
        </p:txBody>
      </p:sp>
      <p:sp>
        <p:nvSpPr>
          <p:cNvPr id="5" name="Rectangle 4">
            <a:extLst>
              <a:ext uri="{FF2B5EF4-FFF2-40B4-BE49-F238E27FC236}">
                <a16:creationId xmlns:a16="http://schemas.microsoft.com/office/drawing/2014/main" id="{B9F339FC-C8ED-471D-9482-B482C5D3BC0B}"/>
              </a:ext>
            </a:extLst>
          </p:cNvPr>
          <p:cNvSpPr/>
          <p:nvPr/>
        </p:nvSpPr>
        <p:spPr>
          <a:xfrm>
            <a:off x="5015345" y="3679121"/>
            <a:ext cx="3524596" cy="16126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dirty="0"/>
              <a:t>There are 3.5 million women over 50 in the workplace.</a:t>
            </a:r>
          </a:p>
        </p:txBody>
      </p:sp>
      <p:sp>
        <p:nvSpPr>
          <p:cNvPr id="6" name="Rectangle: Rounded Corners 5">
            <a:extLst>
              <a:ext uri="{FF2B5EF4-FFF2-40B4-BE49-F238E27FC236}">
                <a16:creationId xmlns:a16="http://schemas.microsoft.com/office/drawing/2014/main" id="{51E58D16-08B5-448B-8556-02DC7DB005A5}"/>
              </a:ext>
            </a:extLst>
          </p:cNvPr>
          <p:cNvSpPr/>
          <p:nvPr/>
        </p:nvSpPr>
        <p:spPr>
          <a:xfrm>
            <a:off x="1025235" y="5297978"/>
            <a:ext cx="3347259" cy="9836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dirty="0"/>
              <a:t>There are just under one million women working in the NHS (960,000)</a:t>
            </a:r>
          </a:p>
        </p:txBody>
      </p:sp>
      <p:sp>
        <p:nvSpPr>
          <p:cNvPr id="7" name="Oval 6">
            <a:extLst>
              <a:ext uri="{FF2B5EF4-FFF2-40B4-BE49-F238E27FC236}">
                <a16:creationId xmlns:a16="http://schemas.microsoft.com/office/drawing/2014/main" id="{DDD46A29-BA38-4EA7-ACE7-B872F177D6D1}"/>
              </a:ext>
            </a:extLst>
          </p:cNvPr>
          <p:cNvSpPr/>
          <p:nvPr/>
        </p:nvSpPr>
        <p:spPr>
          <a:xfrm>
            <a:off x="814647" y="2604655"/>
            <a:ext cx="3153295" cy="198396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dirty="0"/>
              <a:t>In the UK, the average age for a woman to go through menopause is 51.</a:t>
            </a:r>
          </a:p>
        </p:txBody>
      </p:sp>
      <p:sp>
        <p:nvSpPr>
          <p:cNvPr id="8" name="Rectangle 7">
            <a:extLst>
              <a:ext uri="{FF2B5EF4-FFF2-40B4-BE49-F238E27FC236}">
                <a16:creationId xmlns:a16="http://schemas.microsoft.com/office/drawing/2014/main" id="{C33C0970-27D1-4373-8BAC-38688DBEE67F}"/>
              </a:ext>
            </a:extLst>
          </p:cNvPr>
          <p:cNvSpPr/>
          <p:nvPr/>
        </p:nvSpPr>
        <p:spPr>
          <a:xfrm>
            <a:off x="5015345" y="1535087"/>
            <a:ext cx="3929150" cy="11956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dirty="0"/>
              <a:t>Around one in a 100 women experience menopause before age 40.</a:t>
            </a:r>
          </a:p>
        </p:txBody>
      </p:sp>
      <p:sp>
        <p:nvSpPr>
          <p:cNvPr id="9" name="Flowchart: Terminator 8">
            <a:extLst>
              <a:ext uri="{FF2B5EF4-FFF2-40B4-BE49-F238E27FC236}">
                <a16:creationId xmlns:a16="http://schemas.microsoft.com/office/drawing/2014/main" id="{488BD80E-5F02-4746-B6E0-AC2C194BCCFE}"/>
              </a:ext>
            </a:extLst>
          </p:cNvPr>
          <p:cNvSpPr/>
          <p:nvPr/>
        </p:nvSpPr>
        <p:spPr>
          <a:xfrm>
            <a:off x="743989" y="1066800"/>
            <a:ext cx="3984567" cy="983672"/>
          </a:xfrm>
          <a:prstGeom prst="flowChartTerminator">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dirty="0"/>
              <a:t>Three out of four women experience symptoms, one in four could experience serious symptoms.</a:t>
            </a:r>
          </a:p>
        </p:txBody>
      </p:sp>
    </p:spTree>
    <p:extLst>
      <p:ext uri="{BB962C8B-B14F-4D97-AF65-F5344CB8AC3E}">
        <p14:creationId xmlns:p14="http://schemas.microsoft.com/office/powerpoint/2010/main" val="653281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Body mapping</a:t>
            </a:r>
          </a:p>
        </p:txBody>
      </p:sp>
      <p:sp>
        <p:nvSpPr>
          <p:cNvPr id="24" name="Content Placeholder 23"/>
          <p:cNvSpPr>
            <a:spLocks noGrp="1"/>
          </p:cNvSpPr>
          <p:nvPr>
            <p:ph idx="1"/>
          </p:nvPr>
        </p:nvSpPr>
        <p:spPr>
          <a:xfrm>
            <a:off x="457200" y="1102935"/>
            <a:ext cx="5651369" cy="5326439"/>
          </a:xfrm>
        </p:spPr>
        <p:txBody>
          <a:bodyPr>
            <a:normAutofit/>
          </a:bodyPr>
          <a:lstStyle/>
          <a:p>
            <a:r>
              <a:rPr lang="en-GB" sz="2000" dirty="0"/>
              <a:t>The symptoms of the menopause can cause significant and embarrassing problems for the woman, leaving them less confident and at odds with their professional experience.</a:t>
            </a:r>
          </a:p>
          <a:p>
            <a:endParaRPr lang="en-GB" sz="2000" dirty="0"/>
          </a:p>
          <a:p>
            <a:r>
              <a:rPr lang="en-GB" sz="2000" dirty="0"/>
              <a:t>Body mapping can help us to understand the menopause but also stress and other mental health issues in the workplace. You could even do this exercise with members  - it can be a real eye-opener as they realise that they are not alone. We can use these maps to see how midwives and MSWs experience the  effects of the menopause  in the workplace.  By exploring common symptoms and problems we can start to look at how they can be addressed.</a:t>
            </a:r>
          </a:p>
          <a:p>
            <a:endParaRPr lang="en-GB" sz="2000" b="1" dirty="0"/>
          </a:p>
          <a:p>
            <a:endParaRPr lang="en-US" sz="2000" dirty="0"/>
          </a:p>
        </p:txBody>
      </p:sp>
      <p:pic>
        <p:nvPicPr>
          <p:cNvPr id="2" name="Picture 2">
            <a:extLst>
              <a:ext uri="{FF2B5EF4-FFF2-40B4-BE49-F238E27FC236}">
                <a16:creationId xmlns:a16="http://schemas.microsoft.com/office/drawing/2014/main" id="{A7F8A7E9-09BF-476B-B8D2-BED7B53F8F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49"/>
          <a:stretch/>
        </p:blipFill>
        <p:spPr bwMode="auto">
          <a:xfrm>
            <a:off x="6249231" y="1395167"/>
            <a:ext cx="2352727" cy="4298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1239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Body mapping activity</a:t>
            </a:r>
          </a:p>
        </p:txBody>
      </p:sp>
      <p:sp>
        <p:nvSpPr>
          <p:cNvPr id="24" name="Content Placeholder 23"/>
          <p:cNvSpPr>
            <a:spLocks noGrp="1"/>
          </p:cNvSpPr>
          <p:nvPr>
            <p:ph idx="1"/>
          </p:nvPr>
        </p:nvSpPr>
        <p:spPr>
          <a:xfrm>
            <a:off x="919114" y="1545996"/>
            <a:ext cx="4746396" cy="4245892"/>
          </a:xfrm>
        </p:spPr>
        <p:txBody>
          <a:bodyPr>
            <a:normAutofit/>
          </a:bodyPr>
          <a:lstStyle/>
          <a:p>
            <a:r>
              <a:rPr lang="en-GB" sz="2000" b="1" dirty="0"/>
              <a:t>Activity </a:t>
            </a:r>
          </a:p>
          <a:p>
            <a:endParaRPr lang="en-GB" sz="2000" b="1" dirty="0"/>
          </a:p>
          <a:p>
            <a:r>
              <a:rPr lang="en-GB" sz="2000" dirty="0"/>
              <a:t>Using the post it notes provided mark on the body on your flip chart paper the symptoms members may experience</a:t>
            </a:r>
          </a:p>
          <a:p>
            <a:r>
              <a:rPr lang="en-GB" sz="2000" b="1" i="1" dirty="0"/>
              <a:t>use one colour for  </a:t>
            </a:r>
          </a:p>
          <a:p>
            <a:pPr marL="342900" indent="-342900">
              <a:buFont typeface="Arial" panose="020B0604020202020204" pitchFamily="34" charset="0"/>
              <a:buChar char="•"/>
            </a:pPr>
            <a:r>
              <a:rPr lang="en-GB" sz="2000" dirty="0"/>
              <a:t>aches and pains, </a:t>
            </a:r>
          </a:p>
          <a:p>
            <a:pPr marL="342900" indent="-342900">
              <a:buFont typeface="Arial" panose="020B0604020202020204" pitchFamily="34" charset="0"/>
              <a:buChar char="•"/>
            </a:pPr>
            <a:r>
              <a:rPr lang="en-GB" sz="2000" dirty="0"/>
              <a:t>another for  where you feel stress, </a:t>
            </a:r>
          </a:p>
          <a:p>
            <a:pPr marL="342900" indent="-342900">
              <a:buFont typeface="Arial" panose="020B0604020202020204" pitchFamily="34" charset="0"/>
              <a:buChar char="•"/>
            </a:pPr>
            <a:r>
              <a:rPr lang="en-GB" sz="2000" dirty="0"/>
              <a:t>and another for any other symptoms that may be work-related</a:t>
            </a:r>
            <a:endParaRPr lang="en-US" sz="2000" b="1" dirty="0">
              <a:solidFill>
                <a:prstClr val="black"/>
              </a:solidFill>
            </a:endParaRPr>
          </a:p>
          <a:p>
            <a:endParaRPr lang="en-US" sz="2000" dirty="0"/>
          </a:p>
        </p:txBody>
      </p:sp>
      <p:pic>
        <p:nvPicPr>
          <p:cNvPr id="4" name="Picture 2">
            <a:extLst>
              <a:ext uri="{FF2B5EF4-FFF2-40B4-BE49-F238E27FC236}">
                <a16:creationId xmlns:a16="http://schemas.microsoft.com/office/drawing/2014/main" id="{4F2BF0D8-C42F-4951-904E-9AB225CE4C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49"/>
          <a:stretch/>
        </p:blipFill>
        <p:spPr bwMode="auto">
          <a:xfrm>
            <a:off x="5665510" y="1216940"/>
            <a:ext cx="2766767" cy="5055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6377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6DFEA-3E88-41BF-BE95-592C29E1FAEA}"/>
              </a:ext>
            </a:extLst>
          </p:cNvPr>
          <p:cNvSpPr>
            <a:spLocks noGrp="1"/>
          </p:cNvSpPr>
          <p:nvPr>
            <p:ph type="title"/>
          </p:nvPr>
        </p:nvSpPr>
        <p:spPr/>
        <p:txBody>
          <a:bodyPr/>
          <a:lstStyle/>
          <a:p>
            <a:endParaRPr lang="en-GB" dirty="0"/>
          </a:p>
        </p:txBody>
      </p:sp>
      <p:pic>
        <p:nvPicPr>
          <p:cNvPr id="4" name="Content Placeholder 3">
            <a:extLst>
              <a:ext uri="{FF2B5EF4-FFF2-40B4-BE49-F238E27FC236}">
                <a16:creationId xmlns:a16="http://schemas.microsoft.com/office/drawing/2014/main" id="{1F4A79D3-2ECA-483A-836C-0DA3067ED91B}"/>
              </a:ext>
            </a:extLst>
          </p:cNvPr>
          <p:cNvPicPr>
            <a:picLocks noGrp="1" noChangeAspect="1"/>
          </p:cNvPicPr>
          <p:nvPr>
            <p:ph idx="1"/>
          </p:nvPr>
        </p:nvPicPr>
        <p:blipFill rotWithShape="1">
          <a:blip r:embed="rId2"/>
          <a:srcRect t="1716"/>
          <a:stretch/>
        </p:blipFill>
        <p:spPr>
          <a:xfrm>
            <a:off x="1894159" y="879128"/>
            <a:ext cx="5583276" cy="5546217"/>
          </a:xfrm>
          <a:prstGeom prst="rect">
            <a:avLst/>
          </a:prstGeom>
        </p:spPr>
      </p:pic>
    </p:spTree>
    <p:extLst>
      <p:ext uri="{BB962C8B-B14F-4D97-AF65-F5344CB8AC3E}">
        <p14:creationId xmlns:p14="http://schemas.microsoft.com/office/powerpoint/2010/main" val="701693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6567-DA9C-41BF-B8FB-EE7C194FA433}"/>
              </a:ext>
            </a:extLst>
          </p:cNvPr>
          <p:cNvSpPr>
            <a:spLocks noGrp="1"/>
          </p:cNvSpPr>
          <p:nvPr>
            <p:ph type="title"/>
          </p:nvPr>
        </p:nvSpPr>
        <p:spPr/>
        <p:txBody>
          <a:bodyPr/>
          <a:lstStyle/>
          <a:p>
            <a:r>
              <a:rPr lang="en-GB" dirty="0"/>
              <a:t>The M Word</a:t>
            </a:r>
          </a:p>
        </p:txBody>
      </p:sp>
      <p:sp>
        <p:nvSpPr>
          <p:cNvPr id="3" name="Content Placeholder 2">
            <a:extLst>
              <a:ext uri="{FF2B5EF4-FFF2-40B4-BE49-F238E27FC236}">
                <a16:creationId xmlns:a16="http://schemas.microsoft.com/office/drawing/2014/main" id="{2D8850F2-A281-48F9-BD7E-BC760F0FDB9F}"/>
              </a:ext>
            </a:extLst>
          </p:cNvPr>
          <p:cNvSpPr>
            <a:spLocks noGrp="1"/>
          </p:cNvSpPr>
          <p:nvPr>
            <p:ph idx="1"/>
          </p:nvPr>
        </p:nvSpPr>
        <p:spPr/>
        <p:txBody>
          <a:bodyPr>
            <a:normAutofit fontScale="85000" lnSpcReduction="20000"/>
          </a:bodyPr>
          <a:lstStyle/>
          <a:p>
            <a:r>
              <a:rPr lang="en-GB" sz="2400" dirty="0"/>
              <a:t>The following stories have been collected from across the Civil Service, NHS England and NHS Improvement.</a:t>
            </a:r>
          </a:p>
          <a:p>
            <a:r>
              <a:rPr lang="en-GB" sz="2400" dirty="0"/>
              <a:t>Each story is real but has been depersonalised to protect people’s personal information.</a:t>
            </a:r>
          </a:p>
          <a:p>
            <a:endParaRPr lang="en-GB" sz="2400" dirty="0"/>
          </a:p>
          <a:p>
            <a:r>
              <a:rPr lang="en-GB" sz="2400" dirty="0"/>
              <a:t>Colleagues want to share their stories to help line managers and team mates learn more about what it feels like to experience menopause while at work. Gaps in support are evident, but there are also positive experiences to learn from.</a:t>
            </a:r>
          </a:p>
          <a:p>
            <a:endParaRPr lang="en-GB" sz="2400" dirty="0"/>
          </a:p>
          <a:p>
            <a:r>
              <a:rPr lang="en-GB" sz="2400" dirty="0"/>
              <a:t>Each story is followed by some questions to prompt consideration and discussion. </a:t>
            </a:r>
          </a:p>
          <a:p>
            <a:endParaRPr lang="en-GB" sz="2400" dirty="0"/>
          </a:p>
          <a:p>
            <a:r>
              <a:rPr lang="en-GB" sz="2400" dirty="0"/>
              <a:t>Information is also available on the </a:t>
            </a:r>
            <a:r>
              <a:rPr lang="en-GB" sz="2400" u="sng" dirty="0">
                <a:hlinkClick r:id="rId3"/>
              </a:rPr>
              <a:t>Menopause Network page</a:t>
            </a:r>
            <a:r>
              <a:rPr lang="en-GB" sz="2400" dirty="0"/>
              <a:t> on the Hub where you can go for further advice and support</a:t>
            </a:r>
            <a:endParaRPr lang="en-GB" sz="2400" dirty="0">
              <a:solidFill>
                <a:srgbClr val="FF0000"/>
              </a:solidFill>
            </a:endParaRPr>
          </a:p>
          <a:p>
            <a:endParaRPr lang="en-GB" sz="2400" dirty="0"/>
          </a:p>
        </p:txBody>
      </p:sp>
    </p:spTree>
    <p:extLst>
      <p:ext uri="{BB962C8B-B14F-4D97-AF65-F5344CB8AC3E}">
        <p14:creationId xmlns:p14="http://schemas.microsoft.com/office/powerpoint/2010/main" val="412538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2BF1C-85A2-4E07-8E9E-F155476EE706}"/>
              </a:ext>
            </a:extLst>
          </p:cNvPr>
          <p:cNvSpPr>
            <a:spLocks noGrp="1"/>
          </p:cNvSpPr>
          <p:nvPr>
            <p:ph type="title"/>
          </p:nvPr>
        </p:nvSpPr>
        <p:spPr/>
        <p:txBody>
          <a:bodyPr/>
          <a:lstStyle/>
          <a:p>
            <a:r>
              <a:rPr lang="en-GB" dirty="0"/>
              <a:t>Does your workplace have any of the following?</a:t>
            </a:r>
          </a:p>
        </p:txBody>
      </p:sp>
      <p:sp>
        <p:nvSpPr>
          <p:cNvPr id="8" name="Content Placeholder 7">
            <a:extLst>
              <a:ext uri="{FF2B5EF4-FFF2-40B4-BE49-F238E27FC236}">
                <a16:creationId xmlns:a16="http://schemas.microsoft.com/office/drawing/2014/main" id="{D3E33F0B-D28A-4B14-8119-7DDDC87CAB04}"/>
              </a:ext>
            </a:extLst>
          </p:cNvPr>
          <p:cNvSpPr>
            <a:spLocks noGrp="1"/>
          </p:cNvSpPr>
          <p:nvPr>
            <p:ph idx="1"/>
          </p:nvPr>
        </p:nvSpPr>
        <p:spPr/>
        <p:txBody>
          <a:bodyPr/>
          <a:lstStyle/>
          <a:p>
            <a:pPr marL="342900" indent="-342900">
              <a:buFont typeface="Arial" panose="020B0604020202020204" pitchFamily="34" charset="0"/>
              <a:buChar char="•"/>
            </a:pPr>
            <a:endParaRPr lang="en-GB" sz="2000" dirty="0"/>
          </a:p>
          <a:p>
            <a:pPr marL="342900" indent="-342900" algn="ctr">
              <a:buFont typeface="Arial" panose="020B0604020202020204" pitchFamily="34" charset="0"/>
              <a:buChar char="•"/>
            </a:pPr>
            <a:r>
              <a:rPr lang="en-GB" sz="2000" dirty="0"/>
              <a:t>A menopause policy and/or guidance</a:t>
            </a:r>
          </a:p>
          <a:p>
            <a:pPr marL="342900" indent="-342900" algn="ctr">
              <a:buFont typeface="Arial" panose="020B0604020202020204" pitchFamily="34" charset="0"/>
              <a:buChar char="•"/>
            </a:pPr>
            <a:r>
              <a:rPr lang="en-GB" sz="2000" dirty="0"/>
              <a:t>Workplace adjustments</a:t>
            </a:r>
          </a:p>
          <a:p>
            <a:pPr marL="342900" indent="-342900" algn="ctr">
              <a:buFont typeface="Arial" panose="020B0604020202020204" pitchFamily="34" charset="0"/>
              <a:buChar char="•"/>
            </a:pPr>
            <a:r>
              <a:rPr lang="en-GB" sz="2000" dirty="0"/>
              <a:t>Line manager training</a:t>
            </a:r>
          </a:p>
          <a:p>
            <a:endParaRPr lang="en-GB" dirty="0"/>
          </a:p>
          <a:p>
            <a:endParaRPr lang="en-GB" dirty="0"/>
          </a:p>
          <a:p>
            <a:endParaRPr lang="en-GB" dirty="0"/>
          </a:p>
          <a:p>
            <a:endParaRPr lang="en-GB" dirty="0"/>
          </a:p>
        </p:txBody>
      </p:sp>
      <p:pic>
        <p:nvPicPr>
          <p:cNvPr id="11" name="Picture 10" descr="A picture containing drawing&#10;&#10;Description automatically generated">
            <a:extLst>
              <a:ext uri="{FF2B5EF4-FFF2-40B4-BE49-F238E27FC236}">
                <a16:creationId xmlns:a16="http://schemas.microsoft.com/office/drawing/2014/main" id="{D16DF455-338C-4391-B631-44EBE59A4B7C}"/>
              </a:ext>
            </a:extLst>
          </p:cNvPr>
          <p:cNvPicPr>
            <a:picLocks noChangeAspect="1"/>
          </p:cNvPicPr>
          <p:nvPr/>
        </p:nvPicPr>
        <p:blipFill>
          <a:blip r:embed="rId3"/>
          <a:stretch>
            <a:fillRect/>
          </a:stretch>
        </p:blipFill>
        <p:spPr>
          <a:xfrm>
            <a:off x="2319337" y="3291667"/>
            <a:ext cx="4505325" cy="2114550"/>
          </a:xfrm>
          <a:prstGeom prst="rect">
            <a:avLst/>
          </a:prstGeom>
        </p:spPr>
      </p:pic>
    </p:spTree>
    <p:extLst>
      <p:ext uri="{BB962C8B-B14F-4D97-AF65-F5344CB8AC3E}">
        <p14:creationId xmlns:p14="http://schemas.microsoft.com/office/powerpoint/2010/main" val="2278060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13DCE-6810-4FD0-AFBA-49C8FB4567B9}"/>
              </a:ext>
            </a:extLst>
          </p:cNvPr>
          <p:cNvSpPr>
            <a:spLocks noGrp="1"/>
          </p:cNvSpPr>
          <p:nvPr>
            <p:ph type="title"/>
          </p:nvPr>
        </p:nvSpPr>
        <p:spPr/>
        <p:txBody>
          <a:bodyPr/>
          <a:lstStyle/>
          <a:p>
            <a:r>
              <a:rPr lang="en-GB" dirty="0"/>
              <a:t>Useful resources</a:t>
            </a:r>
          </a:p>
        </p:txBody>
      </p:sp>
      <p:sp>
        <p:nvSpPr>
          <p:cNvPr id="3" name="Content Placeholder 2">
            <a:extLst>
              <a:ext uri="{FF2B5EF4-FFF2-40B4-BE49-F238E27FC236}">
                <a16:creationId xmlns:a16="http://schemas.microsoft.com/office/drawing/2014/main" id="{3803F8DC-EAE9-42FB-A816-AB3DA27317AB}"/>
              </a:ext>
            </a:extLst>
          </p:cNvPr>
          <p:cNvSpPr>
            <a:spLocks noGrp="1"/>
          </p:cNvSpPr>
          <p:nvPr>
            <p:ph idx="1"/>
          </p:nvPr>
        </p:nvSpPr>
        <p:spPr/>
        <p:txBody>
          <a:bodyPr/>
          <a:lstStyle/>
          <a:p>
            <a:r>
              <a:rPr lang="en-GB" sz="2000" dirty="0">
                <a:hlinkClick r:id="rId2"/>
              </a:rPr>
              <a:t>https://www.nhsemployers.org/your-workforce/retain-and-improve/staff-experience/health-and-wellbeing/protecting-staff-and-preventing-ill-health/taking-a-targeted-approach/menopause-in-the-workplace</a:t>
            </a:r>
            <a:endParaRPr lang="en-GB" sz="2000" dirty="0"/>
          </a:p>
          <a:p>
            <a:endParaRPr lang="en-GB" sz="2000" dirty="0"/>
          </a:p>
          <a:p>
            <a:r>
              <a:rPr lang="en-GB" sz="2000" dirty="0">
                <a:hlinkClick r:id="rId3"/>
              </a:rPr>
              <a:t>http://www.acas.org.uk/index.aspx?articleid=6752</a:t>
            </a:r>
            <a:endParaRPr lang="en-GB" sz="2000" dirty="0"/>
          </a:p>
          <a:p>
            <a:endParaRPr lang="en-GB" sz="2000" dirty="0"/>
          </a:p>
          <a:p>
            <a:r>
              <a:rPr lang="en-GB" sz="2000" dirty="0">
                <a:hlinkClick r:id="rId4"/>
              </a:rPr>
              <a:t>https://henpicked.net/menopause</a:t>
            </a:r>
            <a:endParaRPr lang="en-GB" sz="2000" dirty="0"/>
          </a:p>
          <a:p>
            <a:endParaRPr lang="en-GB" sz="2000"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87372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50876"/>
            <a:ext cx="8229600" cy="1143000"/>
          </a:xfrm>
        </p:spPr>
        <p:txBody>
          <a:bodyPr>
            <a:normAutofit/>
          </a:bodyPr>
          <a:lstStyle/>
          <a:p>
            <a:r>
              <a:rPr lang="en-GB" sz="2500" dirty="0"/>
              <a:t>For further information</a:t>
            </a:r>
          </a:p>
        </p:txBody>
      </p:sp>
      <p:sp>
        <p:nvSpPr>
          <p:cNvPr id="2" name="Content Placeholder 1"/>
          <p:cNvSpPr>
            <a:spLocks noGrp="1"/>
          </p:cNvSpPr>
          <p:nvPr>
            <p:ph idx="4294967295"/>
          </p:nvPr>
        </p:nvSpPr>
        <p:spPr>
          <a:xfrm>
            <a:off x="457200" y="1841172"/>
            <a:ext cx="8229600" cy="3289628"/>
          </a:xfrm>
        </p:spPr>
        <p:txBody>
          <a:bodyPr/>
          <a:lstStyle/>
          <a:p>
            <a:pPr marL="0" indent="0" algn="ctr">
              <a:buNone/>
            </a:pPr>
            <a:r>
              <a:rPr lang="en-GB" sz="1800" dirty="0">
                <a:solidFill>
                  <a:schemeClr val="bg1"/>
                </a:solidFill>
              </a:rPr>
              <a:t>Website: www.rcm.org.uk</a:t>
            </a:r>
          </a:p>
          <a:p>
            <a:pPr algn="ctr"/>
            <a:r>
              <a:rPr lang="en-GB" sz="1800" dirty="0">
                <a:solidFill>
                  <a:schemeClr val="bg1"/>
                </a:solidFill>
              </a:rPr>
              <a:t>Telephone: 0300 303 0444</a:t>
            </a:r>
          </a:p>
          <a:p>
            <a:pPr algn="ctr"/>
            <a:r>
              <a:rPr lang="en-GB" sz="1800" dirty="0">
                <a:solidFill>
                  <a:schemeClr val="bg1"/>
                </a:solidFill>
              </a:rPr>
              <a:t>Email: info@rcm.org.uk</a:t>
            </a:r>
          </a:p>
          <a:p>
            <a:pPr marL="0" indent="0" algn="ctr">
              <a:buNone/>
            </a:pPr>
            <a:endParaRPr lang="en-GB" sz="1800" dirty="0">
              <a:solidFill>
                <a:schemeClr val="bg1"/>
              </a:solidFill>
            </a:endParaRPr>
          </a:p>
          <a:p>
            <a:pPr marL="0" indent="0" algn="ctr">
              <a:buNone/>
            </a:pPr>
            <a:r>
              <a:rPr lang="en-GB" sz="1800" dirty="0">
                <a:solidFill>
                  <a:schemeClr val="bg1"/>
                </a:solidFill>
              </a:rPr>
              <a:t>      www.facebook.com/midwivesRCM</a:t>
            </a:r>
          </a:p>
          <a:p>
            <a:pPr marL="0" indent="0" algn="ctr">
              <a:buNone/>
            </a:pPr>
            <a:endParaRPr lang="en-GB" sz="1800" dirty="0">
              <a:solidFill>
                <a:schemeClr val="bg1"/>
              </a:solidFill>
            </a:endParaRPr>
          </a:p>
          <a:p>
            <a:pPr marL="0" indent="0" algn="ctr">
              <a:buNone/>
            </a:pPr>
            <a:r>
              <a:rPr lang="en-GB" sz="1800" dirty="0">
                <a:solidFill>
                  <a:schemeClr val="bg1"/>
                </a:solidFill>
              </a:rPr>
              <a:t>          @MidwivesRCM</a:t>
            </a:r>
          </a:p>
          <a:p>
            <a:pPr marL="0" indent="0">
              <a:buNone/>
            </a:pPr>
            <a:endParaRPr lang="en-GB" dirty="0"/>
          </a:p>
          <a:p>
            <a:pPr marL="0" indent="0">
              <a:buNone/>
            </a:pPr>
            <a:endParaRPr lang="en-GB" dirty="0"/>
          </a:p>
          <a:p>
            <a:pPr marL="0" indent="0">
              <a:buNone/>
            </a:pPr>
            <a:endParaRPr lang="en-GB" dirty="0"/>
          </a:p>
        </p:txBody>
      </p:sp>
      <p:pic>
        <p:nvPicPr>
          <p:cNvPr id="4" name="Picture 3" descr="Facebook F Cy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2951" y="3086426"/>
            <a:ext cx="389517" cy="353458"/>
          </a:xfrm>
          <a:prstGeom prst="rect">
            <a:avLst/>
          </a:prstGeom>
        </p:spPr>
      </p:pic>
      <p:pic>
        <p:nvPicPr>
          <p:cNvPr id="6" name="Picture 5" descr="Twitter bird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3050" y="3784925"/>
            <a:ext cx="410031" cy="372966"/>
          </a:xfrm>
          <a:prstGeom prst="rect">
            <a:avLst/>
          </a:prstGeom>
        </p:spPr>
      </p:pic>
    </p:spTree>
    <p:extLst>
      <p:ext uri="{BB962C8B-B14F-4D97-AF65-F5344CB8AC3E}">
        <p14:creationId xmlns:p14="http://schemas.microsoft.com/office/powerpoint/2010/main" val="3339945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ct:contentTypeSchema xmlns:ct="http://schemas.microsoft.com/office/2006/metadata/contentType" xmlns:ma="http://schemas.microsoft.com/office/2006/metadata/properties/metaAttributes" ct:_="" ma:_="" ma:contentTypeName="Document" ma:contentTypeID="0x0101002736C1F8BEDB164EAA91AC11713F6C36" ma:contentTypeVersion="10" ma:contentTypeDescription="Create a new document." ma:contentTypeScope="" ma:versionID="51d2ee5845bed9e452cac3cc46cd543b">
  <xsd:schema xmlns:xsd="http://www.w3.org/2001/XMLSchema" xmlns:xs="http://www.w3.org/2001/XMLSchema" xmlns:p="http://schemas.microsoft.com/office/2006/metadata/properties" xmlns:ns2="627b521f-d4b1-4dd4-9fbd-d7aeda598dfb" targetNamespace="http://schemas.microsoft.com/office/2006/metadata/properties" ma:root="true" ma:fieldsID="7e48d475bd10ef82c164b682100d2a05" ns2:_="">
    <xsd:import namespace="627b521f-d4b1-4dd4-9fbd-d7aeda598dfb"/>
    <xsd:element name="properties">
      <xsd:complexType>
        <xsd:sequence>
          <xsd:element name="documentManagement">
            <xsd:complexType>
              <xsd:all>
                <xsd:element ref="ns2:A_x0020__x002d__x0020_Z"/>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7b521f-d4b1-4dd4-9fbd-d7aeda598dfb" elementFormDefault="qualified">
    <xsd:import namespace="http://schemas.microsoft.com/office/2006/documentManagement/types"/>
    <xsd:import namespace="http://schemas.microsoft.com/office/infopath/2007/PartnerControls"/>
    <xsd:element name="A_x0020__x002d__x0020_Z" ma:index="8" ma:displayName="A - Z" ma:format="Dropdown" ma:internalName="A_x0020__x002d__x0020_Z">
      <xsd:simpleType>
        <xsd:restriction base="dms:Choice">
          <xsd:enumeration value="A"/>
          <xsd:enumeration value="B"/>
          <xsd:enumeration value="C"/>
          <xsd:enumeration value="D"/>
          <xsd:enumeration value="E"/>
          <xsd:enumeration value="F"/>
          <xsd:enumeration value="G"/>
          <xsd:enumeration value="H"/>
          <xsd:enumeration value="I"/>
          <xsd:enumeration value="J"/>
          <xsd:enumeration value="K"/>
          <xsd:enumeration value="L"/>
          <xsd:enumeration value="M"/>
          <xsd:enumeration value="N"/>
          <xsd:enumeration value="O"/>
          <xsd:enumeration value="P"/>
          <xsd:enumeration value="Q"/>
          <xsd:enumeration value="R"/>
          <xsd:enumeration value="S"/>
          <xsd:enumeration value="T"/>
          <xsd:enumeration value="U"/>
          <xsd:enumeration value="V"/>
          <xsd:enumeration value="W"/>
          <xsd:enumeration value="X"/>
          <xsd:enumeration value="Y"/>
          <xsd:enumeration value="Z"/>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_x0020__x002d__x0020_Z xmlns="627b521f-d4b1-4dd4-9fbd-d7aeda598dfb">M</A_x0020__x002d__x0020_Z>
  </documentManagement>
</p:properties>
</file>

<file path=customXml/itemProps1.xml><?xml version="1.0" encoding="utf-8"?>
<ds:datastoreItem xmlns:ds="http://schemas.openxmlformats.org/officeDocument/2006/customXml" ds:itemID="{B47363C7-36B0-4DB0-BAE8-A37FFD4681F2}">
  <ds:schemaRefs>
    <ds:schemaRef ds:uri="http://schemas.microsoft.com/office/2006/metadata/customXsn"/>
  </ds:schemaRefs>
</ds:datastoreItem>
</file>

<file path=customXml/itemProps2.xml><?xml version="1.0" encoding="utf-8"?>
<ds:datastoreItem xmlns:ds="http://schemas.openxmlformats.org/officeDocument/2006/customXml" ds:itemID="{F8C38114-BD25-4B0F-A0F7-B6110437DA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7b521f-d4b1-4dd4-9fbd-d7aeda598d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0667D7-B122-4D7A-A391-495C4BA837C4}">
  <ds:schemaRefs>
    <ds:schemaRef ds:uri="http://schemas.microsoft.com/sharepoint/v3/contenttype/forms"/>
  </ds:schemaRefs>
</ds:datastoreItem>
</file>

<file path=customXml/itemProps4.xml><?xml version="1.0" encoding="utf-8"?>
<ds:datastoreItem xmlns:ds="http://schemas.openxmlformats.org/officeDocument/2006/customXml" ds:itemID="{7384FE2F-D1B3-4F8D-8808-A43EB1AA4D23}">
  <ds:schemaRefs>
    <ds:schemaRef ds:uri="http://purl.org/dc/dcmitype/"/>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627b521f-d4b1-4dd4-9fbd-d7aeda598dfb"/>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1261</Words>
  <Application>Microsoft Office PowerPoint</Application>
  <PresentationFormat>On-screen Show (4:3)</PresentationFormat>
  <Paragraphs>82</Paragraphs>
  <Slides>9</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Working with the menopause</vt:lpstr>
      <vt:lpstr>The M word</vt:lpstr>
      <vt:lpstr>Body mapping</vt:lpstr>
      <vt:lpstr>Body mapping activity</vt:lpstr>
      <vt:lpstr>PowerPoint Presentation</vt:lpstr>
      <vt:lpstr>The M Word</vt:lpstr>
      <vt:lpstr>Does your workplace have any of the following?</vt:lpstr>
      <vt:lpstr>Useful resources</vt:lpstr>
      <vt:lpstr>For further information</vt:lpstr>
    </vt:vector>
  </TitlesOfParts>
  <Company>Brand Fusion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RCM Presentation Template</dc:title>
  <dc:creator>Maskie Maskall</dc:creator>
  <cp:lastModifiedBy>Emma Barr</cp:lastModifiedBy>
  <cp:revision>85</cp:revision>
  <dcterms:created xsi:type="dcterms:W3CDTF">2015-12-04T14:05:15Z</dcterms:created>
  <dcterms:modified xsi:type="dcterms:W3CDTF">2020-08-25T08:12:31Z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0x0101002736C1F8BEDB164EAA91AC11713F6C36</vt:lpwstr>
  </property>
</Properties>
</file>